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61"/>
  </p:notesMasterIdLst>
  <p:sldIdLst>
    <p:sldId id="369" r:id="rId2"/>
    <p:sldId id="256" r:id="rId3"/>
    <p:sldId id="257" r:id="rId4"/>
    <p:sldId id="346" r:id="rId5"/>
    <p:sldId id="378" r:id="rId6"/>
    <p:sldId id="379" r:id="rId7"/>
    <p:sldId id="294" r:id="rId8"/>
    <p:sldId id="325" r:id="rId9"/>
    <p:sldId id="322" r:id="rId10"/>
    <p:sldId id="315" r:id="rId11"/>
    <p:sldId id="317" r:id="rId12"/>
    <p:sldId id="319" r:id="rId13"/>
    <p:sldId id="321" r:id="rId14"/>
    <p:sldId id="330" r:id="rId15"/>
    <p:sldId id="331" r:id="rId16"/>
    <p:sldId id="335" r:id="rId17"/>
    <p:sldId id="336" r:id="rId18"/>
    <p:sldId id="338" r:id="rId19"/>
    <p:sldId id="340" r:id="rId20"/>
    <p:sldId id="337" r:id="rId21"/>
    <p:sldId id="339" r:id="rId22"/>
    <p:sldId id="372" r:id="rId23"/>
    <p:sldId id="341" r:id="rId24"/>
    <p:sldId id="261" r:id="rId25"/>
    <p:sldId id="324" r:id="rId26"/>
    <p:sldId id="343" r:id="rId27"/>
    <p:sldId id="310" r:id="rId28"/>
    <p:sldId id="270" r:id="rId29"/>
    <p:sldId id="271" r:id="rId30"/>
    <p:sldId id="272" r:id="rId31"/>
    <p:sldId id="273" r:id="rId32"/>
    <p:sldId id="292" r:id="rId33"/>
    <p:sldId id="274" r:id="rId34"/>
    <p:sldId id="293" r:id="rId35"/>
    <p:sldId id="264" r:id="rId36"/>
    <p:sldId id="374" r:id="rId37"/>
    <p:sldId id="344" r:id="rId38"/>
    <p:sldId id="345" r:id="rId39"/>
    <p:sldId id="373" r:id="rId40"/>
    <p:sldId id="311" r:id="rId41"/>
    <p:sldId id="347" r:id="rId42"/>
    <p:sldId id="348" r:id="rId43"/>
    <p:sldId id="375" r:id="rId44"/>
    <p:sldId id="312" r:id="rId45"/>
    <p:sldId id="349" r:id="rId46"/>
    <p:sldId id="350" r:id="rId47"/>
    <p:sldId id="351" r:id="rId48"/>
    <p:sldId id="364" r:id="rId49"/>
    <p:sldId id="367" r:id="rId50"/>
    <p:sldId id="365" r:id="rId51"/>
    <p:sldId id="366" r:id="rId52"/>
    <p:sldId id="354" r:id="rId53"/>
    <p:sldId id="356" r:id="rId54"/>
    <p:sldId id="357" r:id="rId55"/>
    <p:sldId id="358" r:id="rId56"/>
    <p:sldId id="360" r:id="rId57"/>
    <p:sldId id="285" r:id="rId58"/>
    <p:sldId id="362" r:id="rId59"/>
    <p:sldId id="36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94660"/>
  </p:normalViewPr>
  <p:slideViewPr>
    <p:cSldViewPr>
      <p:cViewPr>
        <p:scale>
          <a:sx n="66" d="100"/>
          <a:sy n="66" d="100"/>
        </p:scale>
        <p:origin x="11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E3BBD-3759-4D92-9940-706B50309C0C}" type="datetimeFigureOut">
              <a:rPr lang="en-US" smtClean="0"/>
              <a:t>4/14/2020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5E8B2-0A2A-46F5-ACCC-83454D4D596A}" type="slidenum">
              <a:rPr lang="en-US" smtClean="0"/>
              <a:t>‹#›</a:t>
            </a:fld>
            <a:endParaRPr lang="en-US"/>
          </a:p>
        </p:txBody>
      </p:sp>
    </p:spTree>
    <p:extLst>
      <p:ext uri="{BB962C8B-B14F-4D97-AF65-F5344CB8AC3E}">
        <p14:creationId xmlns:p14="http://schemas.microsoft.com/office/powerpoint/2010/main" val="351305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5E8B2-0A2A-46F5-ACCC-83454D4D596A}" type="slidenum">
              <a:rPr lang="en-US" smtClean="0"/>
              <a:t>56</a:t>
            </a:fld>
            <a:endParaRPr lang="en-US"/>
          </a:p>
        </p:txBody>
      </p:sp>
    </p:spTree>
    <p:extLst>
      <p:ext uri="{BB962C8B-B14F-4D97-AF65-F5344CB8AC3E}">
        <p14:creationId xmlns:p14="http://schemas.microsoft.com/office/powerpoint/2010/main" val="325349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E725E-4160-49DF-9212-F994378362D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29EE7F2-735E-4CD9-871B-7C17959B66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08195659-F342-4B6B-8FB0-E63473B72B70}"/>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5" name="Footer Placeholder 4">
            <a:extLst>
              <a:ext uri="{FF2B5EF4-FFF2-40B4-BE49-F238E27FC236}">
                <a16:creationId xmlns:a16="http://schemas.microsoft.com/office/drawing/2014/main" xmlns="" id="{92960E74-E66A-491C-8065-7793227C0C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7129EE2-B414-4EDF-9537-E0B4797E84B6}"/>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358180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31949-3BB0-4154-AA00-49455462CD6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D999E81-BA5F-4AAC-8081-768C5361D2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83D66B7-0BEB-4E78-810C-69BA207E455B}"/>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5" name="Footer Placeholder 4">
            <a:extLst>
              <a:ext uri="{FF2B5EF4-FFF2-40B4-BE49-F238E27FC236}">
                <a16:creationId xmlns:a16="http://schemas.microsoft.com/office/drawing/2014/main" xmlns="" id="{738BF659-E734-4145-B5EC-B4013E5288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C45F99-7687-498E-94E5-BB9B6A486DAB}"/>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326410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D956895-7209-48A3-A45E-0A3ECE80EF1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AF6EF45-BFF9-495D-8823-C82159D85AF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BA7CE6F-B908-480C-B079-73C6D2387FF0}"/>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5" name="Footer Placeholder 4">
            <a:extLst>
              <a:ext uri="{FF2B5EF4-FFF2-40B4-BE49-F238E27FC236}">
                <a16:creationId xmlns:a16="http://schemas.microsoft.com/office/drawing/2014/main" xmlns="" id="{417C9DFA-632B-4E24-8A2F-CB682D3EF5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0F7EA77-4450-4132-8702-3B115073D489}"/>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111878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0B03D-CACD-458C-9029-E3C446E8B1D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DB26FA6-A2A9-4536-9817-790D9CBEEC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3F5418C-EBBC-452A-9D24-76857A4EAF05}"/>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5" name="Footer Placeholder 4">
            <a:extLst>
              <a:ext uri="{FF2B5EF4-FFF2-40B4-BE49-F238E27FC236}">
                <a16:creationId xmlns:a16="http://schemas.microsoft.com/office/drawing/2014/main" xmlns="" id="{1F72C9E4-454E-427A-B81E-82A308C50F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B9C84F-7F43-4B2F-A86E-1ED1B0045CA6}"/>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324494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8FB84-9BBD-4903-8ED5-403E1F7B5E9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036A66D-BF4E-4782-92E6-196F3E21C69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22B7D61-F0FC-4F26-9778-4DBD5F05290B}"/>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5" name="Footer Placeholder 4">
            <a:extLst>
              <a:ext uri="{FF2B5EF4-FFF2-40B4-BE49-F238E27FC236}">
                <a16:creationId xmlns:a16="http://schemas.microsoft.com/office/drawing/2014/main" xmlns="" id="{1B6BAF32-88E6-467C-B4DA-9EAE3946FD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C55D8E2-FB07-418E-960C-AF9F6FD2A570}"/>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354972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F633B-A56F-4F7C-9343-52D2190E55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BB20376-0E3E-4FD5-BF27-70EB79358B4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84F4761-F26B-4CA7-873B-E8F414EC90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52143246-48DE-4AB4-886B-5DB17EADE514}"/>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6" name="Footer Placeholder 5">
            <a:extLst>
              <a:ext uri="{FF2B5EF4-FFF2-40B4-BE49-F238E27FC236}">
                <a16:creationId xmlns:a16="http://schemas.microsoft.com/office/drawing/2014/main" xmlns="" id="{B476CA7D-6B5D-4F51-8E51-B5304F9241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813F267-66E4-4B45-B069-BB09A412714F}"/>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429146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AFC25-6FF2-43E2-95F3-61D1D452C74E}"/>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FEA900D-53E5-4BE3-BB76-7B1718854D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A59057D1-B5DE-4F7A-A907-1ACE0A5F2F8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C5D2601-3810-425A-8C9C-1E74675724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DDD8AF8A-8781-4850-A05E-0F82CD8DF0E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A431ACF3-B19B-44C2-96F3-DF76BC7524D2}"/>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8" name="Footer Placeholder 7">
            <a:extLst>
              <a:ext uri="{FF2B5EF4-FFF2-40B4-BE49-F238E27FC236}">
                <a16:creationId xmlns:a16="http://schemas.microsoft.com/office/drawing/2014/main" xmlns="" id="{0AF2E030-B8DF-415A-91AA-121F52D8C4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E413361-E531-4B16-AB83-463EBE49F066}"/>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425538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C7355-8756-4EE3-895E-813B9513E36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E72E38C-5BCC-41DA-80FE-1398B1DA179D}"/>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4" name="Footer Placeholder 3">
            <a:extLst>
              <a:ext uri="{FF2B5EF4-FFF2-40B4-BE49-F238E27FC236}">
                <a16:creationId xmlns:a16="http://schemas.microsoft.com/office/drawing/2014/main" xmlns="" id="{CA2A27E6-8FBF-4C05-B8BF-A67B0B1766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4D9486C-AC5A-457A-8436-BD0DE6C4B5CB}"/>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382455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52B281-042E-44F8-893F-EC1542274DA6}"/>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3" name="Footer Placeholder 2">
            <a:extLst>
              <a:ext uri="{FF2B5EF4-FFF2-40B4-BE49-F238E27FC236}">
                <a16:creationId xmlns:a16="http://schemas.microsoft.com/office/drawing/2014/main" xmlns="" id="{247384CD-EB21-42FA-BC72-FD8881C311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C88F0202-0BC7-4322-935D-845CA19152B6}"/>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333999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76E21-9BEC-4219-A228-4E63CC2A39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51C4CAA-79BD-4982-BA38-8E7B0171623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86FB1445-C6BF-4BB0-92D4-3902CA6411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9C3A2C7B-6910-4271-8600-118A0B577FAD}"/>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6" name="Footer Placeholder 5">
            <a:extLst>
              <a:ext uri="{FF2B5EF4-FFF2-40B4-BE49-F238E27FC236}">
                <a16:creationId xmlns:a16="http://schemas.microsoft.com/office/drawing/2014/main" xmlns="" id="{10330C8B-B5F6-4095-B42E-06564B0C21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E9A0BFB-C164-45D6-B402-971C418ACF18}"/>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206166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E0DE5-F7A4-49CA-8FC2-7E336BDD3D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CBA151A3-B111-490B-9D12-FC81B7A640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xmlns="" id="{7D77AF36-CF9C-4F9A-9444-C4AD9CEE3F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B911A99E-E103-4331-8F18-C3D914C2CD69}"/>
              </a:ext>
            </a:extLst>
          </p:cNvPr>
          <p:cNvSpPr>
            <a:spLocks noGrp="1"/>
          </p:cNvSpPr>
          <p:nvPr>
            <p:ph type="dt" sz="half" idx="10"/>
          </p:nvPr>
        </p:nvSpPr>
        <p:spPr/>
        <p:txBody>
          <a:bodyPr/>
          <a:lstStyle/>
          <a:p>
            <a:fld id="{6AA72429-81B7-4121-8DED-2BB6E44D501C}" type="datetimeFigureOut">
              <a:rPr lang="en-US" smtClean="0"/>
              <a:pPr/>
              <a:t>4/14/2020</a:t>
            </a:fld>
            <a:endParaRPr lang="en-US" dirty="0"/>
          </a:p>
        </p:txBody>
      </p:sp>
      <p:sp>
        <p:nvSpPr>
          <p:cNvPr id="6" name="Footer Placeholder 5">
            <a:extLst>
              <a:ext uri="{FF2B5EF4-FFF2-40B4-BE49-F238E27FC236}">
                <a16:creationId xmlns:a16="http://schemas.microsoft.com/office/drawing/2014/main" xmlns="" id="{C8BBF19E-2525-4B2F-AD45-208E723E91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AC004CF-0EA7-4316-A8A5-84CABE6A0ADC}"/>
              </a:ext>
            </a:extLst>
          </p:cNvPr>
          <p:cNvSpPr>
            <a:spLocks noGrp="1"/>
          </p:cNvSpPr>
          <p:nvPr>
            <p:ph type="sldNum" sz="quarter" idx="12"/>
          </p:nvPr>
        </p:nvSpPr>
        <p:spPr/>
        <p:txBody>
          <a:body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120627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1A064E-9F6E-4EA8-96BA-06BE050E97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6B62C7F-0F5F-49D9-8C53-4CD2A824AB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5283E-EC87-4DC5-815C-29D54FB839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A72429-81B7-4121-8DED-2BB6E44D501C}" type="datetimeFigureOut">
              <a:rPr lang="en-US" smtClean="0"/>
              <a:pPr/>
              <a:t>4/14/2020</a:t>
            </a:fld>
            <a:endParaRPr lang="en-US" dirty="0"/>
          </a:p>
        </p:txBody>
      </p:sp>
      <p:sp>
        <p:nvSpPr>
          <p:cNvPr id="5" name="Footer Placeholder 4">
            <a:extLst>
              <a:ext uri="{FF2B5EF4-FFF2-40B4-BE49-F238E27FC236}">
                <a16:creationId xmlns:a16="http://schemas.microsoft.com/office/drawing/2014/main" xmlns="" id="{4A717B99-D089-40B7-A99D-54BCD6E844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0D5353D5-AAF2-4CA5-B582-18687B3CC0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C2DB6F-A306-461C-8A6F-AD672A32B288}" type="slidenum">
              <a:rPr lang="en-US" smtClean="0"/>
              <a:pPr/>
              <a:t>‹#›</a:t>
            </a:fld>
            <a:endParaRPr lang="en-US" dirty="0"/>
          </a:p>
        </p:txBody>
      </p:sp>
    </p:spTree>
    <p:extLst>
      <p:ext uri="{BB962C8B-B14F-4D97-AF65-F5344CB8AC3E}">
        <p14:creationId xmlns:p14="http://schemas.microsoft.com/office/powerpoint/2010/main" val="233839757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6858000" cy="2387600"/>
          </a:xfrm>
        </p:spPr>
        <p:txBody>
          <a:bodyPr anchor="t">
            <a:normAutofit/>
          </a:bodyPr>
          <a:lstStyle/>
          <a:p>
            <a:r>
              <a:rPr lang="en-US" sz="3600" b="1" dirty="0" smtClean="0"/>
              <a:t>DEPARTMENT OF ZOOLOGY</a:t>
            </a:r>
            <a:br>
              <a:rPr lang="en-US" sz="3600" b="1" dirty="0" smtClean="0"/>
            </a:br>
            <a:r>
              <a:rPr lang="en-US" sz="3600" b="1" dirty="0" smtClean="0"/>
              <a:t>PATNA UNIVERSITY,PATNA</a:t>
            </a:r>
            <a:endParaRPr lang="en-US" sz="3600" b="1" dirty="0"/>
          </a:p>
        </p:txBody>
      </p:sp>
      <p:sp>
        <p:nvSpPr>
          <p:cNvPr id="3" name="Subtitle 2"/>
          <p:cNvSpPr>
            <a:spLocks noGrp="1"/>
          </p:cNvSpPr>
          <p:nvPr>
            <p:ph type="subTitle" idx="1"/>
          </p:nvPr>
        </p:nvSpPr>
        <p:spPr>
          <a:xfrm>
            <a:off x="990600" y="2819400"/>
            <a:ext cx="7498080" cy="3474720"/>
          </a:xfrm>
        </p:spPr>
        <p:txBody>
          <a:bodyPr anchor="ctr">
            <a:normAutofit/>
          </a:bodyPr>
          <a:lstStyle/>
          <a:p>
            <a:r>
              <a:rPr lang="en-US" sz="2800" b="1" dirty="0" smtClean="0"/>
              <a:t>Dr. Anupma </a:t>
            </a:r>
            <a:r>
              <a:rPr lang="en-US" sz="2800" b="1" dirty="0" err="1" smtClean="0"/>
              <a:t>Kumari</a:t>
            </a:r>
            <a:endParaRPr lang="en-US" sz="2800" b="1" dirty="0" smtClean="0"/>
          </a:p>
          <a:p>
            <a:r>
              <a:rPr lang="en-US" sz="2800" b="1" dirty="0" smtClean="0"/>
              <a:t>Associate </a:t>
            </a:r>
            <a:r>
              <a:rPr lang="en-US" sz="2800" b="1" dirty="0" smtClean="0"/>
              <a:t>Professor</a:t>
            </a:r>
          </a:p>
          <a:p>
            <a:endParaRPr lang="en-US" sz="2800" b="1" dirty="0"/>
          </a:p>
          <a:p>
            <a:endParaRPr lang="en-US" sz="2800" b="1" dirty="0" smtClean="0"/>
          </a:p>
          <a:p>
            <a:r>
              <a:rPr lang="en-US" sz="2800" b="1" dirty="0" smtClean="0"/>
              <a:t>M.Sc. Semester II</a:t>
            </a:r>
          </a:p>
          <a:p>
            <a:r>
              <a:rPr lang="en-US" sz="2800" b="1" dirty="0" smtClean="0"/>
              <a:t>Core </a:t>
            </a:r>
            <a:r>
              <a:rPr lang="en-US" sz="2800" b="1" dirty="0" smtClean="0"/>
              <a:t>Course (CC-5):Environmental Science</a:t>
            </a:r>
          </a:p>
          <a:p>
            <a:r>
              <a:rPr lang="en-US" sz="2800" b="1" dirty="0" smtClean="0"/>
              <a:t>Topic: Water Pollution</a:t>
            </a:r>
            <a:endParaRPr lang="en-US" sz="2800" b="1" dirty="0"/>
          </a:p>
        </p:txBody>
      </p:sp>
    </p:spTree>
    <p:extLst>
      <p:ext uri="{BB962C8B-B14F-4D97-AF65-F5344CB8AC3E}">
        <p14:creationId xmlns:p14="http://schemas.microsoft.com/office/powerpoint/2010/main" val="411068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2773F-9D03-4505-B2F9-0C0F07D951A5}"/>
              </a:ext>
            </a:extLst>
          </p:cNvPr>
          <p:cNvSpPr>
            <a:spLocks noGrp="1"/>
          </p:cNvSpPr>
          <p:nvPr>
            <p:ph type="title"/>
          </p:nvPr>
        </p:nvSpPr>
        <p:spPr>
          <a:xfrm>
            <a:off x="569689" y="1143000"/>
            <a:ext cx="7886700" cy="457200"/>
          </a:xfrm>
        </p:spPr>
        <p:txBody>
          <a:bodyPr>
            <a:normAutofit fontScale="90000"/>
          </a:bodyPr>
          <a:lstStyle/>
          <a:p>
            <a:pPr algn="ctr"/>
            <a:r>
              <a:rPr lang="en-US" sz="2800" b="1" dirty="0"/>
              <a:t>B</a:t>
            </a:r>
            <a:r>
              <a:rPr lang="en-US" sz="2800" b="1" dirty="0" smtClean="0"/>
              <a:t>ACTERIA</a:t>
            </a:r>
            <a:endParaRPr lang="en-IN" sz="2800" b="1" dirty="0"/>
          </a:p>
        </p:txBody>
      </p:sp>
      <p:graphicFrame>
        <p:nvGraphicFramePr>
          <p:cNvPr id="4" name="Content Placeholder 3">
            <a:extLst>
              <a:ext uri="{FF2B5EF4-FFF2-40B4-BE49-F238E27FC236}">
                <a16:creationId xmlns:a16="http://schemas.microsoft.com/office/drawing/2014/main" xmlns="" id="{675C75C3-C88C-4759-AFEC-00ACD52EF23C}"/>
              </a:ext>
            </a:extLst>
          </p:cNvPr>
          <p:cNvGraphicFramePr>
            <a:graphicFrameLocks noGrp="1"/>
          </p:cNvGraphicFramePr>
          <p:nvPr>
            <p:ph idx="1"/>
            <p:extLst>
              <p:ext uri="{D42A27DB-BD31-4B8C-83A1-F6EECF244321}">
                <p14:modId xmlns:p14="http://schemas.microsoft.com/office/powerpoint/2010/main" val="3713364529"/>
              </p:ext>
            </p:extLst>
          </p:nvPr>
        </p:nvGraphicFramePr>
        <p:xfrm>
          <a:off x="540657" y="2057400"/>
          <a:ext cx="7886703" cy="2926080"/>
        </p:xfrm>
        <a:graphic>
          <a:graphicData uri="http://schemas.openxmlformats.org/drawingml/2006/table">
            <a:tbl>
              <a:tblPr firstRow="1" bandRow="1">
                <a:tableStyleId>{5C22544A-7EE6-4342-B048-85BDC9FD1C3A}</a:tableStyleId>
              </a:tblPr>
              <a:tblGrid>
                <a:gridCol w="2628901">
                  <a:extLst>
                    <a:ext uri="{9D8B030D-6E8A-4147-A177-3AD203B41FA5}">
                      <a16:colId xmlns:a16="http://schemas.microsoft.com/office/drawing/2014/main" xmlns="" val="2361244523"/>
                    </a:ext>
                  </a:extLst>
                </a:gridCol>
                <a:gridCol w="2628901">
                  <a:extLst>
                    <a:ext uri="{9D8B030D-6E8A-4147-A177-3AD203B41FA5}">
                      <a16:colId xmlns:a16="http://schemas.microsoft.com/office/drawing/2014/main" xmlns="" val="258641932"/>
                    </a:ext>
                  </a:extLst>
                </a:gridCol>
                <a:gridCol w="2628901">
                  <a:extLst>
                    <a:ext uri="{9D8B030D-6E8A-4147-A177-3AD203B41FA5}">
                      <a16:colId xmlns:a16="http://schemas.microsoft.com/office/drawing/2014/main" xmlns="" val="1021313164"/>
                    </a:ext>
                  </a:extLst>
                </a:gridCol>
              </a:tblGrid>
              <a:tr h="314325">
                <a:tc>
                  <a:txBody>
                    <a:bodyPr/>
                    <a:lstStyle/>
                    <a:p>
                      <a:r>
                        <a:rPr lang="en-US" sz="1800" dirty="0"/>
                        <a:t>PATHOGEN CLASS</a:t>
                      </a:r>
                      <a:endParaRPr lang="en-IN" sz="1800" dirty="0"/>
                    </a:p>
                  </a:txBody>
                  <a:tcPr marL="87631" marR="87631"/>
                </a:tc>
                <a:tc>
                  <a:txBody>
                    <a:bodyPr/>
                    <a:lstStyle/>
                    <a:p>
                      <a:r>
                        <a:rPr lang="en-US" sz="1800" dirty="0"/>
                        <a:t>EXAMPLES</a:t>
                      </a:r>
                      <a:endParaRPr lang="en-IN" sz="1800" dirty="0"/>
                    </a:p>
                  </a:txBody>
                  <a:tcPr marL="87631" marR="87631"/>
                </a:tc>
                <a:tc>
                  <a:txBody>
                    <a:bodyPr/>
                    <a:lstStyle/>
                    <a:p>
                      <a:r>
                        <a:rPr lang="en-US" sz="1800" dirty="0"/>
                        <a:t>DISEASES</a:t>
                      </a:r>
                      <a:endParaRPr lang="en-IN" sz="1800" dirty="0"/>
                    </a:p>
                  </a:txBody>
                  <a:tcPr marL="87631" marR="87631"/>
                </a:tc>
                <a:extLst>
                  <a:ext uri="{0D108BD9-81ED-4DB2-BD59-A6C34878D82A}">
                    <a16:rowId xmlns:a16="http://schemas.microsoft.com/office/drawing/2014/main" xmlns="" val="2246166850"/>
                  </a:ext>
                </a:extLst>
              </a:tr>
              <a:tr h="314325">
                <a:tc>
                  <a:txBody>
                    <a:bodyPr/>
                    <a:lstStyle/>
                    <a:p>
                      <a:pPr algn="ctr"/>
                      <a:r>
                        <a:rPr lang="en-US" sz="1800" dirty="0"/>
                        <a:t>Bacteria</a:t>
                      </a:r>
                      <a:endParaRPr lang="en-IN" sz="1800" dirty="0"/>
                    </a:p>
                  </a:txBody>
                  <a:tcPr marL="87631" marR="87631"/>
                </a:tc>
                <a:tc>
                  <a:txBody>
                    <a:bodyPr/>
                    <a:lstStyle/>
                    <a:p>
                      <a:pPr algn="ctr"/>
                      <a:r>
                        <a:rPr lang="en-US" sz="1800" i="1" dirty="0"/>
                        <a:t>Shigella sp.</a:t>
                      </a:r>
                      <a:endParaRPr lang="en-IN" sz="1800" i="1" dirty="0"/>
                    </a:p>
                  </a:txBody>
                  <a:tcPr marL="87631" marR="87631"/>
                </a:tc>
                <a:tc>
                  <a:txBody>
                    <a:bodyPr/>
                    <a:lstStyle/>
                    <a:p>
                      <a:pPr algn="ctr"/>
                      <a:r>
                        <a:rPr lang="en-US" sz="1800" dirty="0"/>
                        <a:t>Bacillary dysentery</a:t>
                      </a:r>
                      <a:endParaRPr lang="en-IN" sz="1800" dirty="0"/>
                    </a:p>
                  </a:txBody>
                  <a:tcPr marL="87631" marR="87631"/>
                </a:tc>
                <a:extLst>
                  <a:ext uri="{0D108BD9-81ED-4DB2-BD59-A6C34878D82A}">
                    <a16:rowId xmlns:a16="http://schemas.microsoft.com/office/drawing/2014/main" xmlns="" val="3691583226"/>
                  </a:ext>
                </a:extLst>
              </a:tr>
              <a:tr h="314325">
                <a:tc>
                  <a:txBody>
                    <a:bodyPr/>
                    <a:lstStyle/>
                    <a:p>
                      <a:endParaRPr lang="en-IN" sz="1800"/>
                    </a:p>
                  </a:txBody>
                  <a:tcPr marL="87631" marR="87631"/>
                </a:tc>
                <a:tc>
                  <a:txBody>
                    <a:bodyPr/>
                    <a:lstStyle/>
                    <a:p>
                      <a:pPr algn="ctr"/>
                      <a:r>
                        <a:rPr lang="en-US" sz="1800" i="1" dirty="0"/>
                        <a:t>Salmonella </a:t>
                      </a:r>
                      <a:r>
                        <a:rPr lang="en-US" sz="1800" i="1" dirty="0" err="1" smtClean="0"/>
                        <a:t>typhi</a:t>
                      </a:r>
                      <a:endParaRPr lang="en-IN" sz="1800" i="1" dirty="0"/>
                    </a:p>
                  </a:txBody>
                  <a:tcPr marL="87631" marR="87631"/>
                </a:tc>
                <a:tc>
                  <a:txBody>
                    <a:bodyPr/>
                    <a:lstStyle/>
                    <a:p>
                      <a:pPr algn="ctr"/>
                      <a:r>
                        <a:rPr lang="en-IN" sz="1800" dirty="0" smtClean="0"/>
                        <a:t>Typhoid fever</a:t>
                      </a:r>
                      <a:endParaRPr lang="en-IN" sz="1800" dirty="0"/>
                    </a:p>
                  </a:txBody>
                  <a:tcPr marL="87631" marR="87631"/>
                </a:tc>
                <a:extLst>
                  <a:ext uri="{0D108BD9-81ED-4DB2-BD59-A6C34878D82A}">
                    <a16:rowId xmlns:a16="http://schemas.microsoft.com/office/drawing/2014/main" xmlns="" val="7236183"/>
                  </a:ext>
                </a:extLst>
              </a:tr>
              <a:tr h="314325">
                <a:tc>
                  <a:txBody>
                    <a:bodyPr/>
                    <a:lstStyle/>
                    <a:p>
                      <a:endParaRPr lang="en-IN" sz="1800" dirty="0"/>
                    </a:p>
                  </a:txBody>
                  <a:tcPr marL="87631" marR="87631"/>
                </a:tc>
                <a:tc>
                  <a:txBody>
                    <a:bodyPr/>
                    <a:lstStyle/>
                    <a:p>
                      <a:pPr algn="ctr"/>
                      <a:r>
                        <a:rPr lang="en-US" sz="1800" i="1" dirty="0"/>
                        <a:t>Salmonella </a:t>
                      </a:r>
                      <a:r>
                        <a:rPr lang="en-US" sz="1800" i="1" dirty="0" err="1" smtClean="0"/>
                        <a:t>paratyphi</a:t>
                      </a:r>
                      <a:endParaRPr lang="en-IN" sz="1800" i="1" dirty="0"/>
                    </a:p>
                  </a:txBody>
                  <a:tcPr marL="87631" marR="87631"/>
                </a:tc>
                <a:tc>
                  <a:txBody>
                    <a:bodyPr/>
                    <a:lstStyle/>
                    <a:p>
                      <a:pPr algn="ctr"/>
                      <a:r>
                        <a:rPr lang="en-US" sz="1800" dirty="0" smtClean="0"/>
                        <a:t>Paratyphoid </a:t>
                      </a:r>
                      <a:r>
                        <a:rPr lang="en-US" sz="1800" dirty="0"/>
                        <a:t>fever</a:t>
                      </a:r>
                      <a:endParaRPr lang="en-IN" sz="1800" dirty="0"/>
                    </a:p>
                  </a:txBody>
                  <a:tcPr marL="87631" marR="87631"/>
                </a:tc>
                <a:extLst>
                  <a:ext uri="{0D108BD9-81ED-4DB2-BD59-A6C34878D82A}">
                    <a16:rowId xmlns:a16="http://schemas.microsoft.com/office/drawing/2014/main" xmlns="" val="3856608377"/>
                  </a:ext>
                </a:extLst>
              </a:tr>
              <a:tr h="314325">
                <a:tc>
                  <a:txBody>
                    <a:bodyPr/>
                    <a:lstStyle/>
                    <a:p>
                      <a:endParaRPr lang="en-IN" sz="1800"/>
                    </a:p>
                  </a:txBody>
                  <a:tcPr marL="87631" marR="87631"/>
                </a:tc>
                <a:tc>
                  <a:txBody>
                    <a:bodyPr/>
                    <a:lstStyle/>
                    <a:p>
                      <a:pPr algn="ctr"/>
                      <a:r>
                        <a:rPr lang="en-US" sz="1800" i="1" dirty="0"/>
                        <a:t>Vibrio </a:t>
                      </a:r>
                      <a:r>
                        <a:rPr lang="en-US" sz="1800" i="1" dirty="0" smtClean="0"/>
                        <a:t>cholera</a:t>
                      </a:r>
                      <a:endParaRPr lang="en-IN" sz="1800" i="1" dirty="0"/>
                    </a:p>
                  </a:txBody>
                  <a:tcPr marL="87631" marR="87631"/>
                </a:tc>
                <a:tc>
                  <a:txBody>
                    <a:bodyPr/>
                    <a:lstStyle/>
                    <a:p>
                      <a:pPr algn="ctr"/>
                      <a:r>
                        <a:rPr lang="en-US" sz="1800" dirty="0"/>
                        <a:t>Cholera</a:t>
                      </a:r>
                      <a:endParaRPr lang="en-IN" sz="1800" dirty="0"/>
                    </a:p>
                  </a:txBody>
                  <a:tcPr marL="87631" marR="87631"/>
                </a:tc>
                <a:extLst>
                  <a:ext uri="{0D108BD9-81ED-4DB2-BD59-A6C34878D82A}">
                    <a16:rowId xmlns:a16="http://schemas.microsoft.com/office/drawing/2014/main" xmlns="" val="4201008397"/>
                  </a:ext>
                </a:extLst>
              </a:tr>
              <a:tr h="314325">
                <a:tc>
                  <a:txBody>
                    <a:bodyPr/>
                    <a:lstStyle/>
                    <a:p>
                      <a:endParaRPr lang="en-IN" sz="1800"/>
                    </a:p>
                  </a:txBody>
                  <a:tcPr marL="87631" marR="87631"/>
                </a:tc>
                <a:tc>
                  <a:txBody>
                    <a:bodyPr/>
                    <a:lstStyle/>
                    <a:p>
                      <a:pPr algn="ctr"/>
                      <a:r>
                        <a:rPr lang="en-US" sz="1800" i="1" dirty="0" smtClean="0"/>
                        <a:t> </a:t>
                      </a:r>
                      <a:r>
                        <a:rPr lang="en-US" sz="1800" i="1" dirty="0"/>
                        <a:t>E. coli</a:t>
                      </a:r>
                      <a:endParaRPr lang="en-IN" sz="1800" i="1" dirty="0"/>
                    </a:p>
                  </a:txBody>
                  <a:tcPr marL="87631" marR="87631"/>
                </a:tc>
                <a:tc>
                  <a:txBody>
                    <a:bodyPr/>
                    <a:lstStyle/>
                    <a:p>
                      <a:pPr algn="ctr"/>
                      <a:r>
                        <a:rPr lang="en-US" sz="1800" dirty="0"/>
                        <a:t>Gastroenteric diseases</a:t>
                      </a:r>
                      <a:endParaRPr lang="en-IN" sz="1800" dirty="0"/>
                    </a:p>
                  </a:txBody>
                  <a:tcPr marL="87631" marR="87631"/>
                </a:tc>
                <a:extLst>
                  <a:ext uri="{0D108BD9-81ED-4DB2-BD59-A6C34878D82A}">
                    <a16:rowId xmlns:a16="http://schemas.microsoft.com/office/drawing/2014/main" xmlns="" val="2776559642"/>
                  </a:ext>
                </a:extLst>
              </a:tr>
              <a:tr h="314325">
                <a:tc>
                  <a:txBody>
                    <a:bodyPr/>
                    <a:lstStyle/>
                    <a:p>
                      <a:endParaRPr lang="en-IN" sz="1800"/>
                    </a:p>
                  </a:txBody>
                  <a:tcPr marL="87631" marR="87631"/>
                </a:tc>
                <a:tc>
                  <a:txBody>
                    <a:bodyPr/>
                    <a:lstStyle/>
                    <a:p>
                      <a:pPr algn="ctr"/>
                      <a:r>
                        <a:rPr lang="en-IN" sz="1800" i="1" dirty="0" smtClean="0"/>
                        <a:t>Mycobacterium</a:t>
                      </a:r>
                      <a:endParaRPr lang="en-IN" sz="1800" i="1" dirty="0"/>
                    </a:p>
                  </a:txBody>
                  <a:tcPr marL="87631" marR="87631"/>
                </a:tc>
                <a:tc>
                  <a:txBody>
                    <a:bodyPr/>
                    <a:lstStyle/>
                    <a:p>
                      <a:pPr algn="ctr"/>
                      <a:r>
                        <a:rPr lang="en-IN" sz="1800" dirty="0" smtClean="0"/>
                        <a:t>Tuberculosis</a:t>
                      </a:r>
                      <a:endParaRPr lang="en-IN" sz="1800" dirty="0"/>
                    </a:p>
                  </a:txBody>
                  <a:tcPr marL="87631" marR="87631"/>
                </a:tc>
                <a:extLst>
                  <a:ext uri="{0D108BD9-81ED-4DB2-BD59-A6C34878D82A}">
                    <a16:rowId xmlns:a16="http://schemas.microsoft.com/office/drawing/2014/main" xmlns="" val="2646159021"/>
                  </a:ext>
                </a:extLst>
              </a:tr>
              <a:tr h="314325">
                <a:tc>
                  <a:txBody>
                    <a:bodyPr/>
                    <a:lstStyle/>
                    <a:p>
                      <a:endParaRPr lang="en-IN" sz="1800"/>
                    </a:p>
                  </a:txBody>
                  <a:tcPr marL="87631" marR="87631"/>
                </a:tc>
                <a:tc>
                  <a:txBody>
                    <a:bodyPr/>
                    <a:lstStyle/>
                    <a:p>
                      <a:pPr algn="ctr"/>
                      <a:r>
                        <a:rPr lang="en-US" sz="1800" i="1" dirty="0"/>
                        <a:t>Campylobacter jejuni</a:t>
                      </a:r>
                      <a:endParaRPr lang="en-IN" sz="1800" i="1" dirty="0"/>
                    </a:p>
                  </a:txBody>
                  <a:tcPr marL="87631" marR="87631"/>
                </a:tc>
                <a:tc>
                  <a:txBody>
                    <a:bodyPr/>
                    <a:lstStyle/>
                    <a:p>
                      <a:pPr algn="ctr"/>
                      <a:r>
                        <a:rPr lang="en-US" sz="1800" dirty="0"/>
                        <a:t>Campylobacteriosis </a:t>
                      </a:r>
                      <a:endParaRPr lang="en-IN" sz="1800" dirty="0"/>
                    </a:p>
                  </a:txBody>
                  <a:tcPr marL="87631" marR="87631"/>
                </a:tc>
                <a:extLst>
                  <a:ext uri="{0D108BD9-81ED-4DB2-BD59-A6C34878D82A}">
                    <a16:rowId xmlns:a16="http://schemas.microsoft.com/office/drawing/2014/main" xmlns="" val="3108112340"/>
                  </a:ext>
                </a:extLst>
              </a:tr>
            </a:tbl>
          </a:graphicData>
        </a:graphic>
      </p:graphicFrame>
    </p:spTree>
    <p:extLst>
      <p:ext uri="{BB962C8B-B14F-4D97-AF65-F5344CB8AC3E}">
        <p14:creationId xmlns:p14="http://schemas.microsoft.com/office/powerpoint/2010/main" val="337444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97403-4577-4CA4-95F7-495F285BC425}"/>
              </a:ext>
            </a:extLst>
          </p:cNvPr>
          <p:cNvSpPr>
            <a:spLocks noGrp="1"/>
          </p:cNvSpPr>
          <p:nvPr>
            <p:ph type="title"/>
          </p:nvPr>
        </p:nvSpPr>
        <p:spPr>
          <a:xfrm>
            <a:off x="628653" y="481012"/>
            <a:ext cx="7886700" cy="1325563"/>
          </a:xfrm>
        </p:spPr>
        <p:txBody>
          <a:bodyPr>
            <a:normAutofit/>
          </a:bodyPr>
          <a:lstStyle/>
          <a:p>
            <a:pPr algn="ctr"/>
            <a:r>
              <a:rPr lang="en-US" sz="2800" b="1" dirty="0"/>
              <a:t>VIRUSES</a:t>
            </a:r>
            <a:endParaRPr lang="en-IN" sz="2800" b="1" dirty="0"/>
          </a:p>
        </p:txBody>
      </p:sp>
      <p:graphicFrame>
        <p:nvGraphicFramePr>
          <p:cNvPr id="4" name="Content Placeholder 3">
            <a:extLst>
              <a:ext uri="{FF2B5EF4-FFF2-40B4-BE49-F238E27FC236}">
                <a16:creationId xmlns:a16="http://schemas.microsoft.com/office/drawing/2014/main" xmlns="" id="{DE3364E1-E721-496F-96BD-0B5F65AC0D24}"/>
              </a:ext>
            </a:extLst>
          </p:cNvPr>
          <p:cNvGraphicFramePr>
            <a:graphicFrameLocks noGrp="1"/>
          </p:cNvGraphicFramePr>
          <p:nvPr>
            <p:ph idx="1"/>
            <p:extLst>
              <p:ext uri="{D42A27DB-BD31-4B8C-83A1-F6EECF244321}">
                <p14:modId xmlns:p14="http://schemas.microsoft.com/office/powerpoint/2010/main" val="1310028927"/>
              </p:ext>
            </p:extLst>
          </p:nvPr>
        </p:nvGraphicFramePr>
        <p:xfrm>
          <a:off x="628650" y="1825625"/>
          <a:ext cx="7886703" cy="2773680"/>
        </p:xfrm>
        <a:graphic>
          <a:graphicData uri="http://schemas.openxmlformats.org/drawingml/2006/table">
            <a:tbl>
              <a:tblPr firstRow="1" bandRow="1">
                <a:tableStyleId>{5C22544A-7EE6-4342-B048-85BDC9FD1C3A}</a:tableStyleId>
              </a:tblPr>
              <a:tblGrid>
                <a:gridCol w="2628901">
                  <a:extLst>
                    <a:ext uri="{9D8B030D-6E8A-4147-A177-3AD203B41FA5}">
                      <a16:colId xmlns:a16="http://schemas.microsoft.com/office/drawing/2014/main" xmlns="" val="508851264"/>
                    </a:ext>
                  </a:extLst>
                </a:gridCol>
                <a:gridCol w="2628901">
                  <a:extLst>
                    <a:ext uri="{9D8B030D-6E8A-4147-A177-3AD203B41FA5}">
                      <a16:colId xmlns:a16="http://schemas.microsoft.com/office/drawing/2014/main" xmlns="" val="612846613"/>
                    </a:ext>
                  </a:extLst>
                </a:gridCol>
                <a:gridCol w="2628901">
                  <a:extLst>
                    <a:ext uri="{9D8B030D-6E8A-4147-A177-3AD203B41FA5}">
                      <a16:colId xmlns:a16="http://schemas.microsoft.com/office/drawing/2014/main" xmlns="" val="2343721870"/>
                    </a:ext>
                  </a:extLst>
                </a:gridCol>
              </a:tblGrid>
              <a:tr h="370840">
                <a:tc>
                  <a:txBody>
                    <a:bodyPr/>
                    <a:lstStyle/>
                    <a:p>
                      <a:pPr algn="ctr"/>
                      <a:r>
                        <a:rPr lang="en-US" sz="2000" dirty="0"/>
                        <a:t>PATHOGEN CLASS</a:t>
                      </a:r>
                      <a:endParaRPr lang="en-IN" sz="2000" dirty="0"/>
                    </a:p>
                  </a:txBody>
                  <a:tcPr marL="87631" marR="87631"/>
                </a:tc>
                <a:tc>
                  <a:txBody>
                    <a:bodyPr/>
                    <a:lstStyle/>
                    <a:p>
                      <a:pPr algn="ctr"/>
                      <a:r>
                        <a:rPr lang="en-US" sz="2000" dirty="0"/>
                        <a:t>EXAMPLES</a:t>
                      </a:r>
                      <a:endParaRPr lang="en-IN" sz="2000" dirty="0"/>
                    </a:p>
                  </a:txBody>
                  <a:tcPr marL="87631" marR="87631"/>
                </a:tc>
                <a:tc>
                  <a:txBody>
                    <a:bodyPr/>
                    <a:lstStyle/>
                    <a:p>
                      <a:pPr algn="ctr"/>
                      <a:r>
                        <a:rPr lang="en-US" sz="2000" dirty="0"/>
                        <a:t>DISEASES</a:t>
                      </a:r>
                      <a:endParaRPr lang="en-IN" sz="2000" dirty="0"/>
                    </a:p>
                  </a:txBody>
                  <a:tcPr marL="87631" marR="87631"/>
                </a:tc>
                <a:extLst>
                  <a:ext uri="{0D108BD9-81ED-4DB2-BD59-A6C34878D82A}">
                    <a16:rowId xmlns:a16="http://schemas.microsoft.com/office/drawing/2014/main" xmlns="" val="3249948882"/>
                  </a:ext>
                </a:extLst>
              </a:tr>
              <a:tr h="370840">
                <a:tc>
                  <a:txBody>
                    <a:bodyPr/>
                    <a:lstStyle/>
                    <a:p>
                      <a:pPr algn="ctr"/>
                      <a:r>
                        <a:rPr lang="en-US" sz="2000" dirty="0"/>
                        <a:t>Viruses</a:t>
                      </a:r>
                      <a:endParaRPr lang="en-IN" sz="2000" dirty="0"/>
                    </a:p>
                  </a:txBody>
                  <a:tcPr marL="87631" marR="87631"/>
                </a:tc>
                <a:tc>
                  <a:txBody>
                    <a:bodyPr/>
                    <a:lstStyle/>
                    <a:p>
                      <a:pPr algn="ctr"/>
                      <a:r>
                        <a:rPr lang="en-US" sz="2000" i="1" dirty="0"/>
                        <a:t>Hepatitis A virus</a:t>
                      </a:r>
                      <a:endParaRPr lang="en-IN" sz="2000" i="1" dirty="0"/>
                    </a:p>
                  </a:txBody>
                  <a:tcPr marL="87631" marR="87631"/>
                </a:tc>
                <a:tc>
                  <a:txBody>
                    <a:bodyPr/>
                    <a:lstStyle/>
                    <a:p>
                      <a:pPr algn="ctr"/>
                      <a:r>
                        <a:rPr lang="en-US" sz="2000" dirty="0"/>
                        <a:t>Infectious hepatitis</a:t>
                      </a:r>
                      <a:endParaRPr lang="en-IN" sz="2000" dirty="0"/>
                    </a:p>
                  </a:txBody>
                  <a:tcPr marL="87631" marR="87631"/>
                </a:tc>
                <a:extLst>
                  <a:ext uri="{0D108BD9-81ED-4DB2-BD59-A6C34878D82A}">
                    <a16:rowId xmlns:a16="http://schemas.microsoft.com/office/drawing/2014/main" xmlns="" val="2244945960"/>
                  </a:ext>
                </a:extLst>
              </a:tr>
              <a:tr h="370840">
                <a:tc>
                  <a:txBody>
                    <a:bodyPr/>
                    <a:lstStyle/>
                    <a:p>
                      <a:pPr algn="ctr"/>
                      <a:endParaRPr lang="en-IN" sz="2000"/>
                    </a:p>
                  </a:txBody>
                  <a:tcPr marL="87631" marR="87631"/>
                </a:tc>
                <a:tc>
                  <a:txBody>
                    <a:bodyPr/>
                    <a:lstStyle/>
                    <a:p>
                      <a:pPr algn="ctr"/>
                      <a:r>
                        <a:rPr lang="en-US" sz="2000" i="1" dirty="0" smtClean="0"/>
                        <a:t>Norovirus</a:t>
                      </a:r>
                      <a:endParaRPr lang="en-IN" sz="2000" i="1" dirty="0"/>
                    </a:p>
                  </a:txBody>
                  <a:tcPr marL="87631" marR="87631"/>
                </a:tc>
                <a:tc>
                  <a:txBody>
                    <a:bodyPr/>
                    <a:lstStyle/>
                    <a:p>
                      <a:pPr algn="ctr"/>
                      <a:r>
                        <a:rPr lang="en-US" sz="2000" dirty="0"/>
                        <a:t>Acute gastroenteritis</a:t>
                      </a:r>
                      <a:endParaRPr lang="en-IN" sz="2000" dirty="0"/>
                    </a:p>
                  </a:txBody>
                  <a:tcPr marL="87631" marR="87631"/>
                </a:tc>
                <a:extLst>
                  <a:ext uri="{0D108BD9-81ED-4DB2-BD59-A6C34878D82A}">
                    <a16:rowId xmlns:a16="http://schemas.microsoft.com/office/drawing/2014/main" xmlns="" val="1914402453"/>
                  </a:ext>
                </a:extLst>
              </a:tr>
              <a:tr h="370840">
                <a:tc>
                  <a:txBody>
                    <a:bodyPr/>
                    <a:lstStyle/>
                    <a:p>
                      <a:pPr algn="ctr"/>
                      <a:endParaRPr lang="en-IN" sz="2000"/>
                    </a:p>
                  </a:txBody>
                  <a:tcPr marL="87631" marR="87631"/>
                </a:tc>
                <a:tc>
                  <a:txBody>
                    <a:bodyPr/>
                    <a:lstStyle/>
                    <a:p>
                      <a:pPr algn="ctr"/>
                      <a:r>
                        <a:rPr lang="en-US" sz="2000" i="1" dirty="0" smtClean="0"/>
                        <a:t>Rotavirus</a:t>
                      </a:r>
                      <a:endParaRPr lang="en-IN" sz="2000" i="1" dirty="0"/>
                    </a:p>
                  </a:txBody>
                  <a:tcPr marL="87631" marR="87631"/>
                </a:tc>
                <a:tc>
                  <a:txBody>
                    <a:bodyPr/>
                    <a:lstStyle/>
                    <a:p>
                      <a:pPr algn="ctr"/>
                      <a:r>
                        <a:rPr lang="en-US" sz="2000" dirty="0"/>
                        <a:t>Acute gastroenteritis</a:t>
                      </a:r>
                      <a:endParaRPr lang="en-IN" sz="2000" dirty="0"/>
                    </a:p>
                  </a:txBody>
                  <a:tcPr marL="87631" marR="87631"/>
                </a:tc>
                <a:extLst>
                  <a:ext uri="{0D108BD9-81ED-4DB2-BD59-A6C34878D82A}">
                    <a16:rowId xmlns:a16="http://schemas.microsoft.com/office/drawing/2014/main" xmlns="" val="2389936326"/>
                  </a:ext>
                </a:extLst>
              </a:tr>
              <a:tr h="370840">
                <a:tc>
                  <a:txBody>
                    <a:bodyPr/>
                    <a:lstStyle/>
                    <a:p>
                      <a:pPr algn="ctr"/>
                      <a:endParaRPr lang="en-IN" sz="2000"/>
                    </a:p>
                  </a:txBody>
                  <a:tcPr marL="87631" marR="87631"/>
                </a:tc>
                <a:tc>
                  <a:txBody>
                    <a:bodyPr/>
                    <a:lstStyle/>
                    <a:p>
                      <a:pPr algn="ctr"/>
                      <a:r>
                        <a:rPr lang="en-US" sz="2000" dirty="0" smtClean="0"/>
                        <a:t>Poliovirus</a:t>
                      </a:r>
                      <a:endParaRPr lang="en-IN" sz="2000" dirty="0"/>
                    </a:p>
                  </a:txBody>
                  <a:tcPr marL="87631" marR="87631"/>
                </a:tc>
                <a:tc>
                  <a:txBody>
                    <a:bodyPr/>
                    <a:lstStyle/>
                    <a:p>
                      <a:pPr algn="ctr"/>
                      <a:r>
                        <a:rPr lang="en-US" sz="2000" dirty="0"/>
                        <a:t>Poliomyelitis</a:t>
                      </a:r>
                      <a:endParaRPr lang="en-IN" sz="2000" dirty="0"/>
                    </a:p>
                  </a:txBody>
                  <a:tcPr marL="87631" marR="87631"/>
                </a:tc>
                <a:extLst>
                  <a:ext uri="{0D108BD9-81ED-4DB2-BD59-A6C34878D82A}">
                    <a16:rowId xmlns:a16="http://schemas.microsoft.com/office/drawing/2014/main" xmlns="" val="3496134426"/>
                  </a:ext>
                </a:extLst>
              </a:tr>
              <a:tr h="370840">
                <a:tc>
                  <a:txBody>
                    <a:bodyPr/>
                    <a:lstStyle/>
                    <a:p>
                      <a:pPr algn="ctr"/>
                      <a:endParaRPr lang="en-IN" sz="2000"/>
                    </a:p>
                  </a:txBody>
                  <a:tcPr marL="87631" marR="87631"/>
                </a:tc>
                <a:tc>
                  <a:txBody>
                    <a:bodyPr/>
                    <a:lstStyle/>
                    <a:p>
                      <a:pPr algn="ctr"/>
                      <a:r>
                        <a:rPr lang="en-US" sz="2000" dirty="0" err="1" smtClean="0"/>
                        <a:t>Coxsackievirus</a:t>
                      </a:r>
                      <a:endParaRPr lang="en-IN" sz="2000" dirty="0"/>
                    </a:p>
                  </a:txBody>
                  <a:tcPr marL="87631" marR="87631"/>
                </a:tc>
                <a:tc>
                  <a:txBody>
                    <a:bodyPr/>
                    <a:lstStyle/>
                    <a:p>
                      <a:pPr algn="ctr"/>
                      <a:r>
                        <a:rPr lang="en-US" sz="2000" dirty="0"/>
                        <a:t>Flu-like symptoms</a:t>
                      </a:r>
                      <a:endParaRPr lang="en-IN" sz="2000" dirty="0"/>
                    </a:p>
                  </a:txBody>
                  <a:tcPr marL="87631" marR="87631"/>
                </a:tc>
                <a:extLst>
                  <a:ext uri="{0D108BD9-81ED-4DB2-BD59-A6C34878D82A}">
                    <a16:rowId xmlns:a16="http://schemas.microsoft.com/office/drawing/2014/main" xmlns="" val="709999135"/>
                  </a:ext>
                </a:extLst>
              </a:tr>
              <a:tr h="370840">
                <a:tc>
                  <a:txBody>
                    <a:bodyPr/>
                    <a:lstStyle/>
                    <a:p>
                      <a:pPr algn="ctr"/>
                      <a:endParaRPr lang="en-IN" sz="2000" dirty="0"/>
                    </a:p>
                  </a:txBody>
                  <a:tcPr marL="87631" marR="87631"/>
                </a:tc>
                <a:tc>
                  <a:txBody>
                    <a:bodyPr/>
                    <a:lstStyle/>
                    <a:p>
                      <a:pPr algn="ctr"/>
                      <a:r>
                        <a:rPr lang="en-US" sz="2000" i="1" dirty="0" smtClean="0"/>
                        <a:t>Echovirus</a:t>
                      </a:r>
                      <a:endParaRPr lang="en-IN" sz="2000" i="1" dirty="0"/>
                    </a:p>
                  </a:txBody>
                  <a:tcPr marL="87631" marR="87631"/>
                </a:tc>
                <a:tc>
                  <a:txBody>
                    <a:bodyPr/>
                    <a:lstStyle/>
                    <a:p>
                      <a:pPr algn="ctr"/>
                      <a:r>
                        <a:rPr lang="en-US" sz="2000" dirty="0"/>
                        <a:t>Flu-like symptoms</a:t>
                      </a:r>
                      <a:endParaRPr lang="en-IN" sz="2000" dirty="0"/>
                    </a:p>
                  </a:txBody>
                  <a:tcPr marL="87631" marR="87631"/>
                </a:tc>
                <a:extLst>
                  <a:ext uri="{0D108BD9-81ED-4DB2-BD59-A6C34878D82A}">
                    <a16:rowId xmlns:a16="http://schemas.microsoft.com/office/drawing/2014/main" xmlns="" val="2892131684"/>
                  </a:ext>
                </a:extLst>
              </a:tr>
            </a:tbl>
          </a:graphicData>
        </a:graphic>
      </p:graphicFrame>
    </p:spTree>
    <p:extLst>
      <p:ext uri="{BB962C8B-B14F-4D97-AF65-F5344CB8AC3E}">
        <p14:creationId xmlns:p14="http://schemas.microsoft.com/office/powerpoint/2010/main" val="372551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37EEF-0B3E-453A-A11F-42797E9224CC}"/>
              </a:ext>
            </a:extLst>
          </p:cNvPr>
          <p:cNvSpPr>
            <a:spLocks noGrp="1"/>
          </p:cNvSpPr>
          <p:nvPr>
            <p:ph type="title"/>
          </p:nvPr>
        </p:nvSpPr>
        <p:spPr/>
        <p:txBody>
          <a:bodyPr>
            <a:normAutofit/>
          </a:bodyPr>
          <a:lstStyle/>
          <a:p>
            <a:pPr algn="ctr"/>
            <a:r>
              <a:rPr lang="en-US" sz="2800" b="1" dirty="0"/>
              <a:t>PROTOZOANS</a:t>
            </a:r>
            <a:endParaRPr lang="en-IN" sz="2800" b="1" dirty="0"/>
          </a:p>
        </p:txBody>
      </p:sp>
      <p:graphicFrame>
        <p:nvGraphicFramePr>
          <p:cNvPr id="4" name="Content Placeholder 3">
            <a:extLst>
              <a:ext uri="{FF2B5EF4-FFF2-40B4-BE49-F238E27FC236}">
                <a16:creationId xmlns:a16="http://schemas.microsoft.com/office/drawing/2014/main" xmlns="" id="{BE30B0DC-270F-4B8B-97B2-AAA0E6DD59DC}"/>
              </a:ext>
            </a:extLst>
          </p:cNvPr>
          <p:cNvGraphicFramePr>
            <a:graphicFrameLocks noGrp="1"/>
          </p:cNvGraphicFramePr>
          <p:nvPr>
            <p:ph idx="1"/>
            <p:extLst>
              <p:ext uri="{D42A27DB-BD31-4B8C-83A1-F6EECF244321}">
                <p14:modId xmlns:p14="http://schemas.microsoft.com/office/powerpoint/2010/main" val="3194796141"/>
              </p:ext>
            </p:extLst>
          </p:nvPr>
        </p:nvGraphicFramePr>
        <p:xfrm>
          <a:off x="628650" y="1770380"/>
          <a:ext cx="7886703" cy="3505200"/>
        </p:xfrm>
        <a:graphic>
          <a:graphicData uri="http://schemas.openxmlformats.org/drawingml/2006/table">
            <a:tbl>
              <a:tblPr firstRow="1" bandRow="1">
                <a:tableStyleId>{5C22544A-7EE6-4342-B048-85BDC9FD1C3A}</a:tableStyleId>
              </a:tblPr>
              <a:tblGrid>
                <a:gridCol w="2628901">
                  <a:extLst>
                    <a:ext uri="{9D8B030D-6E8A-4147-A177-3AD203B41FA5}">
                      <a16:colId xmlns:a16="http://schemas.microsoft.com/office/drawing/2014/main" xmlns="" val="3805828805"/>
                    </a:ext>
                  </a:extLst>
                </a:gridCol>
                <a:gridCol w="2628901">
                  <a:extLst>
                    <a:ext uri="{9D8B030D-6E8A-4147-A177-3AD203B41FA5}">
                      <a16:colId xmlns:a16="http://schemas.microsoft.com/office/drawing/2014/main" xmlns="" val="3372430007"/>
                    </a:ext>
                  </a:extLst>
                </a:gridCol>
                <a:gridCol w="2628901">
                  <a:extLst>
                    <a:ext uri="{9D8B030D-6E8A-4147-A177-3AD203B41FA5}">
                      <a16:colId xmlns:a16="http://schemas.microsoft.com/office/drawing/2014/main" xmlns="" val="2612960664"/>
                    </a:ext>
                  </a:extLst>
                </a:gridCol>
              </a:tblGrid>
              <a:tr h="370840">
                <a:tc>
                  <a:txBody>
                    <a:bodyPr/>
                    <a:lstStyle/>
                    <a:p>
                      <a:pPr algn="ctr"/>
                      <a:r>
                        <a:rPr lang="en-US" sz="2000" dirty="0"/>
                        <a:t>PATHOGEN CLASS</a:t>
                      </a:r>
                      <a:endParaRPr lang="en-IN" sz="2000" dirty="0"/>
                    </a:p>
                  </a:txBody>
                  <a:tcPr marL="87631" marR="87631"/>
                </a:tc>
                <a:tc>
                  <a:txBody>
                    <a:bodyPr/>
                    <a:lstStyle/>
                    <a:p>
                      <a:pPr algn="ctr"/>
                      <a:r>
                        <a:rPr lang="en-US" sz="2000" dirty="0"/>
                        <a:t>EXAMPLES</a:t>
                      </a:r>
                      <a:endParaRPr lang="en-IN" sz="2000" dirty="0"/>
                    </a:p>
                  </a:txBody>
                  <a:tcPr marL="87631" marR="87631"/>
                </a:tc>
                <a:tc>
                  <a:txBody>
                    <a:bodyPr/>
                    <a:lstStyle/>
                    <a:p>
                      <a:pPr algn="ctr"/>
                      <a:r>
                        <a:rPr lang="en-US" sz="2000" dirty="0"/>
                        <a:t>DISEASES</a:t>
                      </a:r>
                      <a:endParaRPr lang="en-IN" sz="2000" dirty="0"/>
                    </a:p>
                  </a:txBody>
                  <a:tcPr marL="87631" marR="87631"/>
                </a:tc>
                <a:extLst>
                  <a:ext uri="{0D108BD9-81ED-4DB2-BD59-A6C34878D82A}">
                    <a16:rowId xmlns:a16="http://schemas.microsoft.com/office/drawing/2014/main" xmlns="" val="1585962248"/>
                  </a:ext>
                </a:extLst>
              </a:tr>
              <a:tr h="370840">
                <a:tc>
                  <a:txBody>
                    <a:bodyPr/>
                    <a:lstStyle/>
                    <a:p>
                      <a:pPr algn="ctr"/>
                      <a:r>
                        <a:rPr lang="en-US" sz="2000" dirty="0"/>
                        <a:t>Protozoans</a:t>
                      </a:r>
                      <a:endParaRPr lang="en-IN" sz="2000" dirty="0"/>
                    </a:p>
                  </a:txBody>
                  <a:tcPr marL="87631" marR="87631"/>
                </a:tc>
                <a:tc>
                  <a:txBody>
                    <a:bodyPr/>
                    <a:lstStyle/>
                    <a:p>
                      <a:pPr algn="ctr"/>
                      <a:r>
                        <a:rPr lang="en-US" sz="2000" i="1" dirty="0"/>
                        <a:t>Entamoeba histolytica</a:t>
                      </a:r>
                      <a:endParaRPr lang="en-IN" sz="2000" i="1" dirty="0"/>
                    </a:p>
                  </a:txBody>
                  <a:tcPr marL="87631" marR="87631"/>
                </a:tc>
                <a:tc>
                  <a:txBody>
                    <a:bodyPr/>
                    <a:lstStyle/>
                    <a:p>
                      <a:pPr algn="ctr"/>
                      <a:r>
                        <a:rPr lang="en-US" sz="2000" dirty="0"/>
                        <a:t>Amoebiasis (Amoebic dysentery)</a:t>
                      </a:r>
                      <a:endParaRPr lang="en-IN" sz="2000" dirty="0"/>
                    </a:p>
                  </a:txBody>
                  <a:tcPr marL="87631" marR="87631"/>
                </a:tc>
                <a:extLst>
                  <a:ext uri="{0D108BD9-81ED-4DB2-BD59-A6C34878D82A}">
                    <a16:rowId xmlns:a16="http://schemas.microsoft.com/office/drawing/2014/main" xmlns="" val="2380004885"/>
                  </a:ext>
                </a:extLst>
              </a:tr>
              <a:tr h="370840">
                <a:tc>
                  <a:txBody>
                    <a:bodyPr/>
                    <a:lstStyle/>
                    <a:p>
                      <a:pPr algn="ctr"/>
                      <a:endParaRPr lang="en-IN" sz="2000" dirty="0"/>
                    </a:p>
                  </a:txBody>
                  <a:tcPr marL="87631" marR="87631"/>
                </a:tc>
                <a:tc>
                  <a:txBody>
                    <a:bodyPr/>
                    <a:lstStyle/>
                    <a:p>
                      <a:pPr algn="ctr"/>
                      <a:r>
                        <a:rPr lang="en-US" sz="2000" i="1" dirty="0"/>
                        <a:t>Giardia lamblia</a:t>
                      </a:r>
                      <a:endParaRPr lang="en-IN" sz="2000" i="1" dirty="0"/>
                    </a:p>
                  </a:txBody>
                  <a:tcPr marL="87631" marR="87631"/>
                </a:tc>
                <a:tc>
                  <a:txBody>
                    <a:bodyPr/>
                    <a:lstStyle/>
                    <a:p>
                      <a:pPr algn="ctr"/>
                      <a:r>
                        <a:rPr lang="en-US" sz="2000" dirty="0"/>
                        <a:t>Giardiasis (gastroenteritis)</a:t>
                      </a:r>
                      <a:endParaRPr lang="en-IN" sz="2000" dirty="0"/>
                    </a:p>
                  </a:txBody>
                  <a:tcPr marL="87631" marR="87631"/>
                </a:tc>
                <a:extLst>
                  <a:ext uri="{0D108BD9-81ED-4DB2-BD59-A6C34878D82A}">
                    <a16:rowId xmlns:a16="http://schemas.microsoft.com/office/drawing/2014/main" xmlns="" val="2123508897"/>
                  </a:ext>
                </a:extLst>
              </a:tr>
              <a:tr h="370840">
                <a:tc>
                  <a:txBody>
                    <a:bodyPr/>
                    <a:lstStyle/>
                    <a:p>
                      <a:pPr algn="ctr"/>
                      <a:endParaRPr lang="en-IN" sz="2000"/>
                    </a:p>
                  </a:txBody>
                  <a:tcPr marL="87631" marR="87631"/>
                </a:tc>
                <a:tc>
                  <a:txBody>
                    <a:bodyPr/>
                    <a:lstStyle/>
                    <a:p>
                      <a:pPr algn="ctr"/>
                      <a:r>
                        <a:rPr lang="en-US" sz="2000" i="1" dirty="0"/>
                        <a:t>Cryptosporidium sp.</a:t>
                      </a:r>
                      <a:endParaRPr lang="en-IN" sz="2000" i="1" dirty="0"/>
                    </a:p>
                  </a:txBody>
                  <a:tcPr marL="87631" marR="87631"/>
                </a:tc>
                <a:tc>
                  <a:txBody>
                    <a:bodyPr/>
                    <a:lstStyle/>
                    <a:p>
                      <a:pPr algn="ctr"/>
                      <a:r>
                        <a:rPr lang="en-US" sz="2000" dirty="0"/>
                        <a:t>Cryptosporidiosis (gastroenteritis)</a:t>
                      </a:r>
                      <a:endParaRPr lang="en-IN" sz="2000" dirty="0"/>
                    </a:p>
                  </a:txBody>
                  <a:tcPr marL="87631" marR="87631"/>
                </a:tc>
                <a:extLst>
                  <a:ext uri="{0D108BD9-81ED-4DB2-BD59-A6C34878D82A}">
                    <a16:rowId xmlns:a16="http://schemas.microsoft.com/office/drawing/2014/main" xmlns="" val="3496290009"/>
                  </a:ext>
                </a:extLst>
              </a:tr>
              <a:tr h="370840">
                <a:tc>
                  <a:txBody>
                    <a:bodyPr/>
                    <a:lstStyle/>
                    <a:p>
                      <a:pPr algn="ctr"/>
                      <a:endParaRPr lang="en-IN" sz="2000" dirty="0"/>
                    </a:p>
                    <a:p>
                      <a:pPr algn="ctr"/>
                      <a:endParaRPr lang="en-IN" sz="2000" dirty="0"/>
                    </a:p>
                    <a:p>
                      <a:pPr algn="ctr"/>
                      <a:endParaRPr lang="en-IN" sz="2000" dirty="0"/>
                    </a:p>
                  </a:txBody>
                  <a:tcPr marL="87631" marR="87631"/>
                </a:tc>
                <a:tc>
                  <a:txBody>
                    <a:bodyPr/>
                    <a:lstStyle/>
                    <a:p>
                      <a:pPr algn="ctr"/>
                      <a:r>
                        <a:rPr lang="en-US" sz="2000" i="1" dirty="0"/>
                        <a:t>Balantidium coli</a:t>
                      </a:r>
                      <a:endParaRPr lang="en-IN" sz="2000" i="1" dirty="0"/>
                    </a:p>
                  </a:txBody>
                  <a:tcPr marL="87631" marR="87631"/>
                </a:tc>
                <a:tc>
                  <a:txBody>
                    <a:bodyPr/>
                    <a:lstStyle/>
                    <a:p>
                      <a:pPr algn="ctr"/>
                      <a:r>
                        <a:rPr lang="en-US" sz="2000" dirty="0"/>
                        <a:t>Balantidiasis (gastroenteritis)</a:t>
                      </a:r>
                      <a:endParaRPr lang="en-IN" sz="2000" dirty="0"/>
                    </a:p>
                  </a:txBody>
                  <a:tcPr marL="87631" marR="87631"/>
                </a:tc>
                <a:extLst>
                  <a:ext uri="{0D108BD9-81ED-4DB2-BD59-A6C34878D82A}">
                    <a16:rowId xmlns:a16="http://schemas.microsoft.com/office/drawing/2014/main" xmlns="" val="3503897483"/>
                  </a:ext>
                </a:extLst>
              </a:tr>
            </a:tbl>
          </a:graphicData>
        </a:graphic>
      </p:graphicFrame>
    </p:spTree>
    <p:extLst>
      <p:ext uri="{BB962C8B-B14F-4D97-AF65-F5344CB8AC3E}">
        <p14:creationId xmlns:p14="http://schemas.microsoft.com/office/powerpoint/2010/main" val="228277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B7369-DC8C-495D-944B-A147F2442EEA}"/>
              </a:ext>
            </a:extLst>
          </p:cNvPr>
          <p:cNvSpPr>
            <a:spLocks noGrp="1"/>
          </p:cNvSpPr>
          <p:nvPr>
            <p:ph type="title"/>
          </p:nvPr>
        </p:nvSpPr>
        <p:spPr>
          <a:xfrm>
            <a:off x="852487" y="228600"/>
            <a:ext cx="7886700" cy="1325563"/>
          </a:xfrm>
        </p:spPr>
        <p:txBody>
          <a:bodyPr>
            <a:normAutofit/>
          </a:bodyPr>
          <a:lstStyle/>
          <a:p>
            <a:pPr algn="ctr"/>
            <a:r>
              <a:rPr lang="en-US" sz="2400" b="1" dirty="0"/>
              <a:t>HELMINTHS</a:t>
            </a:r>
            <a:endParaRPr lang="en-IN" sz="2400" b="1" dirty="0"/>
          </a:p>
        </p:txBody>
      </p:sp>
      <p:graphicFrame>
        <p:nvGraphicFramePr>
          <p:cNvPr id="4" name="Content Placeholder 3">
            <a:extLst>
              <a:ext uri="{FF2B5EF4-FFF2-40B4-BE49-F238E27FC236}">
                <a16:creationId xmlns:a16="http://schemas.microsoft.com/office/drawing/2014/main" xmlns="" id="{4D814360-0CF1-46B2-B771-A9C195442639}"/>
              </a:ext>
            </a:extLst>
          </p:cNvPr>
          <p:cNvGraphicFramePr>
            <a:graphicFrameLocks noGrp="1"/>
          </p:cNvGraphicFramePr>
          <p:nvPr>
            <p:ph idx="1"/>
            <p:extLst>
              <p:ext uri="{D42A27DB-BD31-4B8C-83A1-F6EECF244321}">
                <p14:modId xmlns:p14="http://schemas.microsoft.com/office/powerpoint/2010/main" val="3045283038"/>
              </p:ext>
            </p:extLst>
          </p:nvPr>
        </p:nvGraphicFramePr>
        <p:xfrm>
          <a:off x="762000" y="1905000"/>
          <a:ext cx="7347018" cy="3200400"/>
        </p:xfrm>
        <a:graphic>
          <a:graphicData uri="http://schemas.openxmlformats.org/drawingml/2006/table">
            <a:tbl>
              <a:tblPr firstRow="1" bandRow="1">
                <a:tableStyleId>{5C22544A-7EE6-4342-B048-85BDC9FD1C3A}</a:tableStyleId>
              </a:tblPr>
              <a:tblGrid>
                <a:gridCol w="2089216">
                  <a:extLst>
                    <a:ext uri="{9D8B030D-6E8A-4147-A177-3AD203B41FA5}">
                      <a16:colId xmlns:a16="http://schemas.microsoft.com/office/drawing/2014/main" xmlns="" val="795888415"/>
                    </a:ext>
                  </a:extLst>
                </a:gridCol>
                <a:gridCol w="2628901">
                  <a:extLst>
                    <a:ext uri="{9D8B030D-6E8A-4147-A177-3AD203B41FA5}">
                      <a16:colId xmlns:a16="http://schemas.microsoft.com/office/drawing/2014/main" xmlns="" val="4259473216"/>
                    </a:ext>
                  </a:extLst>
                </a:gridCol>
                <a:gridCol w="2628901">
                  <a:extLst>
                    <a:ext uri="{9D8B030D-6E8A-4147-A177-3AD203B41FA5}">
                      <a16:colId xmlns:a16="http://schemas.microsoft.com/office/drawing/2014/main" xmlns="" val="2433041236"/>
                    </a:ext>
                  </a:extLst>
                </a:gridCol>
              </a:tblGrid>
              <a:tr h="370840">
                <a:tc>
                  <a:txBody>
                    <a:bodyPr/>
                    <a:lstStyle/>
                    <a:p>
                      <a:pPr algn="ctr"/>
                      <a:r>
                        <a:rPr lang="en-US" sz="2000" dirty="0"/>
                        <a:t>PATHOGEN CLASS</a:t>
                      </a:r>
                      <a:endParaRPr lang="en-IN" sz="2000" dirty="0"/>
                    </a:p>
                  </a:txBody>
                  <a:tcPr marL="87631" marR="87631"/>
                </a:tc>
                <a:tc>
                  <a:txBody>
                    <a:bodyPr/>
                    <a:lstStyle/>
                    <a:p>
                      <a:pPr algn="ctr"/>
                      <a:r>
                        <a:rPr lang="en-US" sz="2000" i="1" dirty="0"/>
                        <a:t>EXAMPLES</a:t>
                      </a:r>
                      <a:endParaRPr lang="en-IN" sz="2000" i="1" dirty="0"/>
                    </a:p>
                  </a:txBody>
                  <a:tcPr marL="87631" marR="87631"/>
                </a:tc>
                <a:tc>
                  <a:txBody>
                    <a:bodyPr/>
                    <a:lstStyle/>
                    <a:p>
                      <a:pPr algn="ctr"/>
                      <a:r>
                        <a:rPr lang="en-US" sz="2000" dirty="0"/>
                        <a:t>DISEASES</a:t>
                      </a:r>
                      <a:endParaRPr lang="en-IN" sz="2000" dirty="0"/>
                    </a:p>
                  </a:txBody>
                  <a:tcPr marL="87631" marR="87631"/>
                </a:tc>
                <a:extLst>
                  <a:ext uri="{0D108BD9-81ED-4DB2-BD59-A6C34878D82A}">
                    <a16:rowId xmlns:a16="http://schemas.microsoft.com/office/drawing/2014/main" xmlns="" val="3343111944"/>
                  </a:ext>
                </a:extLst>
              </a:tr>
              <a:tr h="370840">
                <a:tc>
                  <a:txBody>
                    <a:bodyPr/>
                    <a:lstStyle/>
                    <a:p>
                      <a:pPr algn="ctr"/>
                      <a:r>
                        <a:rPr lang="en-US" sz="2000" dirty="0"/>
                        <a:t>Helminths</a:t>
                      </a:r>
                      <a:endParaRPr lang="en-IN" sz="2000" dirty="0"/>
                    </a:p>
                  </a:txBody>
                  <a:tcPr marL="87631" marR="87631"/>
                </a:tc>
                <a:tc>
                  <a:txBody>
                    <a:bodyPr/>
                    <a:lstStyle/>
                    <a:p>
                      <a:pPr algn="ctr"/>
                      <a:r>
                        <a:rPr lang="en-US" sz="2000" i="1" dirty="0"/>
                        <a:t>Ascaris sp.</a:t>
                      </a:r>
                      <a:endParaRPr lang="en-IN" sz="2000" i="1" dirty="0"/>
                    </a:p>
                  </a:txBody>
                  <a:tcPr marL="87631" marR="87631"/>
                </a:tc>
                <a:tc>
                  <a:txBody>
                    <a:bodyPr/>
                    <a:lstStyle/>
                    <a:p>
                      <a:pPr algn="ctr"/>
                      <a:r>
                        <a:rPr lang="en-US" sz="2000" dirty="0"/>
                        <a:t>Ascariasis (roundworm infection)</a:t>
                      </a:r>
                      <a:endParaRPr lang="en-IN" sz="2000" dirty="0"/>
                    </a:p>
                  </a:txBody>
                  <a:tcPr marL="87631" marR="87631"/>
                </a:tc>
                <a:extLst>
                  <a:ext uri="{0D108BD9-81ED-4DB2-BD59-A6C34878D82A}">
                    <a16:rowId xmlns:a16="http://schemas.microsoft.com/office/drawing/2014/main" xmlns="" val="632186570"/>
                  </a:ext>
                </a:extLst>
              </a:tr>
              <a:tr h="370840">
                <a:tc>
                  <a:txBody>
                    <a:bodyPr/>
                    <a:lstStyle/>
                    <a:p>
                      <a:pPr algn="ctr"/>
                      <a:endParaRPr lang="en-IN" sz="2000" dirty="0"/>
                    </a:p>
                  </a:txBody>
                  <a:tcPr marL="87631" marR="87631"/>
                </a:tc>
                <a:tc>
                  <a:txBody>
                    <a:bodyPr/>
                    <a:lstStyle/>
                    <a:p>
                      <a:pPr algn="ctr"/>
                      <a:r>
                        <a:rPr lang="en-US" sz="2000" i="1" dirty="0"/>
                        <a:t>Taenia sp.</a:t>
                      </a:r>
                      <a:endParaRPr lang="en-IN" sz="2000" i="1" dirty="0"/>
                    </a:p>
                  </a:txBody>
                  <a:tcPr marL="87631" marR="87631"/>
                </a:tc>
                <a:tc>
                  <a:txBody>
                    <a:bodyPr/>
                    <a:lstStyle/>
                    <a:p>
                      <a:pPr algn="ctr"/>
                      <a:r>
                        <a:rPr lang="en-US" sz="2000" dirty="0"/>
                        <a:t>Taeniasis (tapeworm infection)</a:t>
                      </a:r>
                      <a:endParaRPr lang="en-IN" sz="2000" dirty="0"/>
                    </a:p>
                  </a:txBody>
                  <a:tcPr marL="87631" marR="87631"/>
                </a:tc>
                <a:extLst>
                  <a:ext uri="{0D108BD9-81ED-4DB2-BD59-A6C34878D82A}">
                    <a16:rowId xmlns:a16="http://schemas.microsoft.com/office/drawing/2014/main" xmlns="" val="4120817293"/>
                  </a:ext>
                </a:extLst>
              </a:tr>
              <a:tr h="370840">
                <a:tc>
                  <a:txBody>
                    <a:bodyPr/>
                    <a:lstStyle/>
                    <a:p>
                      <a:pPr algn="ctr"/>
                      <a:endParaRPr lang="en-IN" sz="2000"/>
                    </a:p>
                  </a:txBody>
                  <a:tcPr marL="87631" marR="87631"/>
                </a:tc>
                <a:tc>
                  <a:txBody>
                    <a:bodyPr/>
                    <a:lstStyle/>
                    <a:p>
                      <a:pPr algn="ctr"/>
                      <a:r>
                        <a:rPr lang="en-US" sz="2000" i="1" dirty="0"/>
                        <a:t>Necator americanus</a:t>
                      </a:r>
                      <a:endParaRPr lang="en-IN" sz="2000" i="1" dirty="0"/>
                    </a:p>
                  </a:txBody>
                  <a:tcPr marL="87631" marR="87631"/>
                </a:tc>
                <a:tc>
                  <a:txBody>
                    <a:bodyPr/>
                    <a:lstStyle/>
                    <a:p>
                      <a:pPr algn="ctr"/>
                      <a:r>
                        <a:rPr lang="en-US" sz="2000" dirty="0"/>
                        <a:t>Ancylostomiasis (hookworm infection)</a:t>
                      </a:r>
                      <a:endParaRPr lang="en-IN" sz="2000" dirty="0"/>
                    </a:p>
                  </a:txBody>
                  <a:tcPr marL="87631" marR="87631"/>
                </a:tc>
                <a:extLst>
                  <a:ext uri="{0D108BD9-81ED-4DB2-BD59-A6C34878D82A}">
                    <a16:rowId xmlns:a16="http://schemas.microsoft.com/office/drawing/2014/main" xmlns="" val="751092141"/>
                  </a:ext>
                </a:extLst>
              </a:tr>
              <a:tr h="370840">
                <a:tc>
                  <a:txBody>
                    <a:bodyPr/>
                    <a:lstStyle/>
                    <a:p>
                      <a:pPr algn="ctr"/>
                      <a:endParaRPr lang="en-IN" sz="2000"/>
                    </a:p>
                  </a:txBody>
                  <a:tcPr marL="87631" marR="87631"/>
                </a:tc>
                <a:tc>
                  <a:txBody>
                    <a:bodyPr/>
                    <a:lstStyle/>
                    <a:p>
                      <a:pPr algn="ctr"/>
                      <a:r>
                        <a:rPr lang="en-US" sz="2000" i="1" dirty="0"/>
                        <a:t>Trichuris trichuria</a:t>
                      </a:r>
                      <a:endParaRPr lang="en-IN" sz="2000" i="1" dirty="0"/>
                    </a:p>
                  </a:txBody>
                  <a:tcPr marL="87631" marR="87631"/>
                </a:tc>
                <a:tc>
                  <a:txBody>
                    <a:bodyPr/>
                    <a:lstStyle/>
                    <a:p>
                      <a:pPr algn="ctr"/>
                      <a:r>
                        <a:rPr lang="en-US" sz="2000" dirty="0"/>
                        <a:t>Trichuriasis (whipworm infection)</a:t>
                      </a:r>
                      <a:endParaRPr lang="en-IN" sz="2000" dirty="0"/>
                    </a:p>
                  </a:txBody>
                  <a:tcPr marL="87631" marR="87631"/>
                </a:tc>
                <a:extLst>
                  <a:ext uri="{0D108BD9-81ED-4DB2-BD59-A6C34878D82A}">
                    <a16:rowId xmlns:a16="http://schemas.microsoft.com/office/drawing/2014/main" xmlns="" val="3491619481"/>
                  </a:ext>
                </a:extLst>
              </a:tr>
            </a:tbl>
          </a:graphicData>
        </a:graphic>
      </p:graphicFrame>
    </p:spTree>
    <p:extLst>
      <p:ext uri="{BB962C8B-B14F-4D97-AF65-F5344CB8AC3E}">
        <p14:creationId xmlns:p14="http://schemas.microsoft.com/office/powerpoint/2010/main" val="337191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7886700" cy="6095998"/>
          </a:xfrm>
        </p:spPr>
        <p:txBody>
          <a:bodyPr>
            <a:norm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2.PESTICIDES </a:t>
            </a:r>
            <a:r>
              <a:rPr lang="en-US" sz="2200" b="1" dirty="0">
                <a:latin typeface="Times New Roman" panose="02020603050405020304" pitchFamily="18" charset="0"/>
                <a:cs typeface="Times New Roman" panose="02020603050405020304" pitchFamily="18" charset="0"/>
              </a:rPr>
              <a:t>AS WATER </a:t>
            </a:r>
            <a:r>
              <a:rPr lang="en-US" sz="2200" b="1" dirty="0" smtClean="0">
                <a:latin typeface="Times New Roman" panose="02020603050405020304" pitchFamily="18" charset="0"/>
                <a:cs typeface="Times New Roman" panose="02020603050405020304" pitchFamily="18" charset="0"/>
              </a:rPr>
              <a:t>POLLUTANTS:</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term “pesticide” is a composite term that includes all chemicals that are used to kill or control pests.</a:t>
            </a:r>
          </a:p>
          <a:p>
            <a:pPr algn="just"/>
            <a:r>
              <a:rPr lang="en-US" sz="2200" dirty="0" smtClean="0">
                <a:latin typeface="Times New Roman" panose="02020603050405020304" pitchFamily="18" charset="0"/>
                <a:cs typeface="Times New Roman" panose="02020603050405020304" pitchFamily="18" charset="0"/>
              </a:rPr>
              <a:t>In agriculture, this includes herbicides, insecticides, fungicides, </a:t>
            </a:r>
            <a:r>
              <a:rPr lang="en-US" sz="2200" dirty="0" err="1" smtClean="0">
                <a:latin typeface="Times New Roman" panose="02020603050405020304" pitchFamily="18" charset="0"/>
                <a:cs typeface="Times New Roman" panose="02020603050405020304" pitchFamily="18" charset="0"/>
              </a:rPr>
              <a:t>nematicides</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and rodenticides. </a:t>
            </a:r>
          </a:p>
          <a:p>
            <a:pPr algn="just"/>
            <a:r>
              <a:rPr lang="en-US" sz="2200" dirty="0">
                <a:latin typeface="Times New Roman" panose="02020603050405020304" pitchFamily="18" charset="0"/>
                <a:cs typeface="Times New Roman" panose="02020603050405020304" pitchFamily="18" charset="0"/>
              </a:rPr>
              <a:t>e</a:t>
            </a:r>
            <a:r>
              <a:rPr lang="en-US" sz="2200" dirty="0" smtClean="0">
                <a:latin typeface="Times New Roman" panose="02020603050405020304" pitchFamily="18" charset="0"/>
                <a:cs typeface="Times New Roman" panose="02020603050405020304" pitchFamily="18" charset="0"/>
              </a:rPr>
              <a:t>.g. </a:t>
            </a:r>
            <a:r>
              <a:rPr lang="en-US" sz="2200" dirty="0" smtClean="0">
                <a:latin typeface="Times New Roman" panose="02020603050405020304" pitchFamily="18" charset="0"/>
                <a:cs typeface="Times New Roman" panose="02020603050405020304" pitchFamily="18" charset="0"/>
              </a:rPr>
              <a:t>Aldrin, </a:t>
            </a:r>
            <a:r>
              <a:rPr lang="en-US" sz="2200" dirty="0" err="1" smtClean="0">
                <a:latin typeface="Times New Roman" panose="02020603050405020304" pitchFamily="18" charset="0"/>
                <a:cs typeface="Times New Roman" panose="02020603050405020304" pitchFamily="18" charset="0"/>
              </a:rPr>
              <a:t>Dieldrin</a:t>
            </a:r>
            <a:r>
              <a:rPr lang="en-US" sz="2200" dirty="0" smtClean="0">
                <a:latin typeface="Times New Roman" panose="02020603050405020304" pitchFamily="18" charset="0"/>
                <a:cs typeface="Times New Roman" panose="02020603050405020304" pitchFamily="18" charset="0"/>
              </a:rPr>
              <a:t>, DDT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Endrin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Mirex</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Toxaphene</a:t>
            </a:r>
            <a:r>
              <a:rPr lang="en-US" sz="2200" dirty="0" smtClean="0">
                <a:latin typeface="Times New Roman" panose="02020603050405020304" pitchFamily="18" charset="0"/>
                <a:cs typeface="Times New Roman" panose="02020603050405020304" pitchFamily="18" charset="0"/>
              </a:rPr>
              <a:t>, Endosulfan,2-4D </a:t>
            </a:r>
            <a:r>
              <a:rPr lang="en-US" sz="2200" dirty="0" err="1" smtClean="0">
                <a:latin typeface="Times New Roman" panose="02020603050405020304" pitchFamily="18" charset="0"/>
                <a:cs typeface="Times New Roman" panose="02020603050405020304" pitchFamily="18" charset="0"/>
              </a:rPr>
              <a:t>etc</a:t>
            </a: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Factors affecting pesticide toxicity in aquatic systems:</a:t>
            </a:r>
          </a:p>
          <a:p>
            <a:pPr marL="0" indent="0" algn="just">
              <a:buNone/>
            </a:pPr>
            <a:r>
              <a:rPr lang="en-US" sz="2200" b="1" dirty="0" smtClean="0">
                <a:latin typeface="Times New Roman" panose="02020603050405020304" pitchFamily="18" charset="0"/>
                <a:cs typeface="Times New Roman" panose="02020603050405020304" pitchFamily="18" charset="0"/>
              </a:rPr>
              <a:t>Toxicity: </a:t>
            </a:r>
          </a:p>
          <a:p>
            <a:pPr algn="just"/>
            <a:r>
              <a:rPr lang="en-US" sz="2200" dirty="0" smtClean="0">
                <a:latin typeface="Times New Roman" panose="02020603050405020304" pitchFamily="18" charset="0"/>
                <a:cs typeface="Times New Roman" panose="02020603050405020304" pitchFamily="18" charset="0"/>
              </a:rPr>
              <a:t>Mammalian and non-mammalian toxicity usually expressed as LD</a:t>
            </a:r>
            <a:r>
              <a:rPr lang="en-US" sz="2200" baseline="-25000" dirty="0" smtClean="0">
                <a:latin typeface="Times New Roman" panose="02020603050405020304" pitchFamily="18" charset="0"/>
                <a:cs typeface="Times New Roman" panose="02020603050405020304" pitchFamily="18" charset="0"/>
              </a:rPr>
              <a:t>50</a:t>
            </a:r>
            <a:r>
              <a:rPr lang="en-US" sz="2200" dirty="0" smtClean="0">
                <a:latin typeface="Times New Roman" panose="02020603050405020304" pitchFamily="18" charset="0"/>
                <a:cs typeface="Times New Roman" panose="02020603050405020304" pitchFamily="18" charset="0"/>
              </a:rPr>
              <a:t>. The lower the LD</a:t>
            </a:r>
            <a:r>
              <a:rPr lang="en-US" sz="2200" baseline="-25000" dirty="0" smtClean="0">
                <a:latin typeface="Times New Roman" panose="02020603050405020304" pitchFamily="18" charset="0"/>
                <a:cs typeface="Times New Roman" panose="02020603050405020304" pitchFamily="18" charset="0"/>
              </a:rPr>
              <a:t>50</a:t>
            </a:r>
            <a:r>
              <a:rPr lang="en-US" sz="2200" baseline="300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the greater the toxicity; </a:t>
            </a:r>
            <a:r>
              <a:rPr lang="en-US" sz="2200" b="1" dirty="0" smtClean="0">
                <a:latin typeface="Times New Roman" panose="02020603050405020304" pitchFamily="18" charset="0"/>
                <a:cs typeface="Times New Roman" panose="02020603050405020304" pitchFamily="18" charset="0"/>
              </a:rPr>
              <a:t>values of 0-10 are extremely toxic</a:t>
            </a:r>
            <a:r>
              <a:rPr lang="en-US" sz="2200" dirty="0" smtClean="0">
                <a:latin typeface="Times New Roman" panose="02020603050405020304" pitchFamily="18" charset="0"/>
                <a:cs typeface="Times New Roman" panose="02020603050405020304" pitchFamily="18" charset="0"/>
              </a:rPr>
              <a:t> (OMAF,1991).</a:t>
            </a:r>
          </a:p>
          <a:p>
            <a:pPr algn="just"/>
            <a:r>
              <a:rPr lang="en-US" sz="2200" dirty="0" smtClean="0">
                <a:latin typeface="Times New Roman" panose="02020603050405020304" pitchFamily="18" charset="0"/>
                <a:cs typeface="Times New Roman" panose="02020603050405020304" pitchFamily="18" charset="0"/>
              </a:rPr>
              <a:t>Toxic response can be </a:t>
            </a:r>
            <a:r>
              <a:rPr lang="en-US" sz="2200" b="1" dirty="0" smtClean="0">
                <a:latin typeface="Times New Roman" panose="02020603050405020304" pitchFamily="18" charset="0"/>
                <a:cs typeface="Times New Roman" panose="02020603050405020304" pitchFamily="18" charset="0"/>
              </a:rPr>
              <a:t>acute</a:t>
            </a:r>
            <a:r>
              <a:rPr lang="en-US" sz="2200" dirty="0" smtClean="0">
                <a:latin typeface="Times New Roman" panose="02020603050405020304" pitchFamily="18" charset="0"/>
                <a:cs typeface="Times New Roman" panose="02020603050405020304" pitchFamily="18" charset="0"/>
              </a:rPr>
              <a:t>( death) or </a:t>
            </a:r>
            <a:r>
              <a:rPr lang="en-US" sz="2200" b="1" dirty="0" smtClean="0">
                <a:latin typeface="Times New Roman" panose="02020603050405020304" pitchFamily="18" charset="0"/>
                <a:cs typeface="Times New Roman" panose="02020603050405020304" pitchFamily="18" charset="0"/>
              </a:rPr>
              <a:t>chronic</a:t>
            </a:r>
            <a:r>
              <a:rPr lang="en-US" sz="2200" dirty="0" smtClean="0">
                <a:latin typeface="Times New Roman" panose="02020603050405020304" pitchFamily="18" charset="0"/>
                <a:cs typeface="Times New Roman" panose="02020603050405020304" pitchFamily="18" charset="0"/>
              </a:rPr>
              <a:t>( an effect that does not cause death over the test period but which causes observable effects in the test organisms such as cancers and tumors, reproductive </a:t>
            </a:r>
            <a:r>
              <a:rPr lang="en-US" sz="2200" dirty="0" smtClean="0">
                <a:latin typeface="Times New Roman" panose="02020603050405020304" pitchFamily="18" charset="0"/>
                <a:cs typeface="Times New Roman" panose="02020603050405020304" pitchFamily="18" charset="0"/>
              </a:rPr>
              <a:t>failure, teratogenic </a:t>
            </a:r>
            <a:r>
              <a:rPr lang="en-US" sz="2200" dirty="0" smtClean="0">
                <a:latin typeface="Times New Roman" panose="02020603050405020304" pitchFamily="18" charset="0"/>
                <a:cs typeface="Times New Roman" panose="02020603050405020304" pitchFamily="18" charset="0"/>
              </a:rPr>
              <a:t>effects etc.)</a:t>
            </a:r>
          </a:p>
          <a:p>
            <a:pPr marL="0" indent="0" algn="just">
              <a:buNone/>
            </a:pP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70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886700" cy="4351338"/>
          </a:xfrm>
        </p:spPr>
        <p:txBody>
          <a:bodyPr>
            <a:no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Persistence:</a:t>
            </a:r>
          </a:p>
          <a:p>
            <a:pPr algn="just"/>
            <a:r>
              <a:rPr lang="en-US" sz="2200" dirty="0" smtClean="0">
                <a:latin typeface="Times New Roman" panose="02020603050405020304" pitchFamily="18" charset="0"/>
                <a:cs typeface="Times New Roman" panose="02020603050405020304" pitchFamily="18" charset="0"/>
              </a:rPr>
              <a:t>Measured as half-life( time required for the ambient concentration to decrease by 50%). It is determined by biotic and abiotic </a:t>
            </a:r>
            <a:r>
              <a:rPr lang="en-US" sz="2200" dirty="0" smtClean="0">
                <a:latin typeface="Times New Roman" panose="02020603050405020304" pitchFamily="18" charset="0"/>
                <a:cs typeface="Times New Roman" panose="02020603050405020304" pitchFamily="18" charset="0"/>
              </a:rPr>
              <a:t>degradation </a:t>
            </a:r>
            <a:r>
              <a:rPr lang="en-US" sz="2200" dirty="0" smtClean="0">
                <a:latin typeface="Times New Roman" panose="02020603050405020304" pitchFamily="18" charset="0"/>
                <a:cs typeface="Times New Roman" panose="02020603050405020304" pitchFamily="18" charset="0"/>
              </a:rPr>
              <a:t>process</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b="1" dirty="0" err="1" smtClean="0">
                <a:latin typeface="Times New Roman" panose="02020603050405020304" pitchFamily="18" charset="0"/>
                <a:cs typeface="Times New Roman" panose="02020603050405020304" pitchFamily="18" charset="0"/>
              </a:rPr>
              <a:t>Degradate</a:t>
            </a:r>
            <a:r>
              <a:rPr lang="en-US" sz="2200" b="1" dirty="0" smtClean="0">
                <a:latin typeface="Times New Roman" panose="02020603050405020304" pitchFamily="18" charset="0"/>
                <a:cs typeface="Times New Roman" panose="02020603050405020304" pitchFamily="18" charset="0"/>
              </a:rPr>
              <a:t>:</a:t>
            </a:r>
            <a:endParaRPr lang="en-US" sz="2200" b="1"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degradation </a:t>
            </a:r>
            <a:r>
              <a:rPr lang="en-US" sz="2200" dirty="0" smtClean="0">
                <a:latin typeface="Times New Roman" panose="02020603050405020304" pitchFamily="18" charset="0"/>
                <a:cs typeface="Times New Roman" panose="02020603050405020304" pitchFamily="18" charset="0"/>
              </a:rPr>
              <a:t>process may lead to formation of “</a:t>
            </a:r>
            <a:r>
              <a:rPr lang="en-US" sz="2200" dirty="0" err="1" smtClean="0">
                <a:latin typeface="Times New Roman" panose="02020603050405020304" pitchFamily="18" charset="0"/>
                <a:cs typeface="Times New Roman" panose="02020603050405020304" pitchFamily="18" charset="0"/>
              </a:rPr>
              <a:t>degradate</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which may have greater, equal or lesser toxicity than the parent compound. </a:t>
            </a:r>
            <a:r>
              <a:rPr lang="en-US" sz="2200" dirty="0">
                <a:latin typeface="Times New Roman" panose="02020603050405020304" pitchFamily="18" charset="0"/>
                <a:cs typeface="Times New Roman" panose="02020603050405020304" pitchFamily="18" charset="0"/>
              </a:rPr>
              <a:t>e</a:t>
            </a:r>
            <a:r>
              <a:rPr lang="en-US" sz="2200" dirty="0" smtClean="0">
                <a:latin typeface="Times New Roman" panose="02020603050405020304" pitchFamily="18" charset="0"/>
                <a:cs typeface="Times New Roman" panose="02020603050405020304" pitchFamily="18" charset="0"/>
              </a:rPr>
              <a:t>.g</a:t>
            </a:r>
            <a:r>
              <a:rPr lang="en-US" sz="2200" dirty="0" smtClean="0">
                <a:latin typeface="Times New Roman" panose="02020603050405020304" pitchFamily="18" charset="0"/>
                <a:cs typeface="Times New Roman" panose="02020603050405020304" pitchFamily="18" charset="0"/>
              </a:rPr>
              <a:t>. DDT degrades to DDD and DDE</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Environmental fate</a:t>
            </a:r>
            <a:r>
              <a:rPr lang="en-US" sz="2200" b="1" dirty="0" smtClean="0">
                <a:latin typeface="Times New Roman" panose="02020603050405020304" pitchFamily="18" charset="0"/>
                <a:cs typeface="Times New Roman" panose="02020603050405020304" pitchFamily="18" charset="0"/>
              </a:rPr>
              <a:t>:</a:t>
            </a:r>
            <a:endParaRPr lang="en-US" sz="2200" b="1"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environmental fate (behavior) of a pesticide is affected by the natural affinity of the chemical for one of four environmental compartments: solid matter (mineral matter and particulate carbon), liquid (solubility in </a:t>
            </a:r>
            <a:r>
              <a:rPr lang="en-US" sz="2200" dirty="0" smtClean="0">
                <a:latin typeface="Times New Roman" panose="02020603050405020304" pitchFamily="18" charset="0"/>
                <a:cs typeface="Times New Roman" panose="02020603050405020304" pitchFamily="18" charset="0"/>
              </a:rPr>
              <a:t>surface and soil </a:t>
            </a:r>
            <a:r>
              <a:rPr lang="en-US" sz="2200" dirty="0" smtClean="0">
                <a:latin typeface="Times New Roman" panose="02020603050405020304" pitchFamily="18" charset="0"/>
                <a:cs typeface="Times New Roman" panose="02020603050405020304" pitchFamily="18" charset="0"/>
              </a:rPr>
              <a:t>water), gaseous </a:t>
            </a:r>
            <a:r>
              <a:rPr lang="en-US" sz="2200" dirty="0" smtClean="0">
                <a:latin typeface="Times New Roman" panose="02020603050405020304" pitchFamily="18" charset="0"/>
                <a:cs typeface="Times New Roman" panose="02020603050405020304" pitchFamily="18" charset="0"/>
              </a:rPr>
              <a:t>form (volatilization </a:t>
            </a:r>
            <a:r>
              <a:rPr lang="en-US" sz="2200" dirty="0" smtClean="0">
                <a:latin typeface="Times New Roman" panose="02020603050405020304" pitchFamily="18" charset="0"/>
                <a:cs typeface="Times New Roman" panose="02020603050405020304" pitchFamily="18" charset="0"/>
              </a:rPr>
              <a:t>) and biota.</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33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18"/>
            <a:ext cx="9144000" cy="6786563"/>
          </a:xfrm>
          <a:prstGeom prst="rect">
            <a:avLst/>
          </a:prstGeom>
        </p:spPr>
      </p:pic>
    </p:spTree>
    <p:extLst>
      <p:ext uri="{BB962C8B-B14F-4D97-AF65-F5344CB8AC3E}">
        <p14:creationId xmlns:p14="http://schemas.microsoft.com/office/powerpoint/2010/main" val="127502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7829550" cy="5524500"/>
          </a:xfrm>
          <a:prstGeom prst="rect">
            <a:avLst/>
          </a:prstGeom>
        </p:spPr>
      </p:pic>
    </p:spTree>
    <p:extLst>
      <p:ext uri="{BB962C8B-B14F-4D97-AF65-F5344CB8AC3E}">
        <p14:creationId xmlns:p14="http://schemas.microsoft.com/office/powerpoint/2010/main" val="3219720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SOURCES AND SETTINGS OF EXPOSURE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496300" cy="4960938"/>
          </a:xfrm>
        </p:spPr>
        <p:txBody>
          <a:bodyPr>
            <a:noAutofit/>
          </a:bodyPr>
          <a:lstStyle/>
          <a:p>
            <a:pPr marL="0" indent="0">
              <a:buNone/>
            </a:pPr>
            <a:r>
              <a:rPr lang="en-US" sz="2200" b="1" u="sng" dirty="0" smtClean="0">
                <a:latin typeface="Times New Roman" panose="02020603050405020304" pitchFamily="18" charset="0"/>
                <a:cs typeface="Times New Roman" panose="02020603050405020304" pitchFamily="18" charset="0"/>
              </a:rPr>
              <a:t>Indoor and outdoor application</a:t>
            </a:r>
          </a:p>
          <a:p>
            <a:pPr algn="just"/>
            <a:r>
              <a:rPr lang="en-US" sz="2200" dirty="0" smtClean="0">
                <a:latin typeface="Times New Roman" panose="02020603050405020304" pitchFamily="18" charset="0"/>
                <a:cs typeface="Times New Roman" panose="02020603050405020304" pitchFamily="18" charset="0"/>
              </a:rPr>
              <a:t>Mosquito control</a:t>
            </a:r>
          </a:p>
          <a:p>
            <a:pPr algn="just"/>
            <a:r>
              <a:rPr lang="en-US" sz="2200" dirty="0" smtClean="0">
                <a:latin typeface="Times New Roman" panose="02020603050405020304" pitchFamily="18" charset="0"/>
                <a:cs typeface="Times New Roman" panose="02020603050405020304" pitchFamily="18" charset="0"/>
              </a:rPr>
              <a:t>Professional/ domestic </a:t>
            </a:r>
            <a:r>
              <a:rPr lang="en-US" sz="2200" dirty="0" smtClean="0">
                <a:latin typeface="Times New Roman" panose="02020603050405020304" pitchFamily="18" charset="0"/>
                <a:cs typeface="Times New Roman" panose="02020603050405020304" pitchFamily="18" charset="0"/>
              </a:rPr>
              <a:t>application</a:t>
            </a:r>
          </a:p>
          <a:p>
            <a:pPr algn="just"/>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b="1" u="sng" dirty="0" smtClean="0">
                <a:latin typeface="Times New Roman" panose="02020603050405020304" pitchFamily="18" charset="0"/>
                <a:cs typeface="Times New Roman" panose="02020603050405020304" pitchFamily="18" charset="0"/>
              </a:rPr>
              <a:t>Health </a:t>
            </a:r>
            <a:r>
              <a:rPr lang="en-US" sz="2200" b="1" u="sng" dirty="0" smtClean="0">
                <a:latin typeface="Times New Roman" panose="02020603050405020304" pitchFamily="18" charset="0"/>
                <a:cs typeface="Times New Roman" panose="02020603050405020304" pitchFamily="18" charset="0"/>
              </a:rPr>
              <a:t>uses</a:t>
            </a:r>
            <a:endParaRPr lang="en-US" sz="2200" b="1" u="sng"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Lice or scabies</a:t>
            </a:r>
          </a:p>
          <a:p>
            <a:pPr algn="just"/>
            <a:r>
              <a:rPr lang="en-US" sz="2200" dirty="0" smtClean="0">
                <a:latin typeface="Times New Roman" panose="02020603050405020304" pitchFamily="18" charset="0"/>
                <a:cs typeface="Times New Roman" panose="02020603050405020304" pitchFamily="18" charset="0"/>
              </a:rPr>
              <a:t>Fleas or ticks on </a:t>
            </a:r>
            <a:r>
              <a:rPr lang="en-US" sz="2200" dirty="0" smtClean="0">
                <a:latin typeface="Times New Roman" panose="02020603050405020304" pitchFamily="18" charset="0"/>
                <a:cs typeface="Times New Roman" panose="02020603050405020304" pitchFamily="18" charset="0"/>
              </a:rPr>
              <a:t>pets</a:t>
            </a:r>
          </a:p>
          <a:p>
            <a:pPr algn="just"/>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b="1" u="sng" dirty="0" smtClean="0">
                <a:latin typeface="Times New Roman" panose="02020603050405020304" pitchFamily="18" charset="0"/>
                <a:cs typeface="Times New Roman" panose="02020603050405020304" pitchFamily="18" charset="0"/>
              </a:rPr>
              <a:t>Pesticide residues</a:t>
            </a:r>
          </a:p>
          <a:p>
            <a:pPr algn="just"/>
            <a:r>
              <a:rPr lang="en-US" sz="2200" dirty="0" smtClean="0">
                <a:latin typeface="Times New Roman" panose="02020603050405020304" pitchFamily="18" charset="0"/>
                <a:cs typeface="Times New Roman" panose="02020603050405020304" pitchFamily="18" charset="0"/>
              </a:rPr>
              <a:t>Dust, soil, furniture, carpets, toys</a:t>
            </a:r>
            <a:r>
              <a:rPr lang="en-US" sz="2200" dirty="0" smtClean="0">
                <a:latin typeface="Times New Roman" panose="02020603050405020304" pitchFamily="18" charset="0"/>
                <a:cs typeface="Times New Roman" panose="02020603050405020304" pitchFamily="18" charset="0"/>
              </a:rPr>
              <a:t>, food</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Playgrounds, playing fields, lawns, gardens</a:t>
            </a:r>
          </a:p>
          <a:p>
            <a:pPr algn="just"/>
            <a:r>
              <a:rPr lang="en-US" sz="2200" dirty="0" smtClean="0">
                <a:latin typeface="Times New Roman" panose="02020603050405020304" pitchFamily="18" charset="0"/>
                <a:cs typeface="Times New Roman" panose="02020603050405020304" pitchFamily="18" charset="0"/>
              </a:rPr>
              <a:t>Wood preservatives in play structures (e.g. PCP</a:t>
            </a:r>
            <a:r>
              <a:rPr lang="en-US" sz="2200" dirty="0" smtClean="0">
                <a:latin typeface="Times New Roman" panose="02020603050405020304" pitchFamily="18" charset="0"/>
                <a:cs typeface="Times New Roman" panose="02020603050405020304" pitchFamily="18" charset="0"/>
              </a:rPr>
              <a:t>: pentachlorophenol</a:t>
            </a:r>
            <a:r>
              <a:rPr lang="en-US" sz="2200" dirty="0" smtClean="0">
                <a:latin typeface="Times New Roman" panose="02020603050405020304" pitchFamily="18" charset="0"/>
                <a:cs typeface="Times New Roman" panose="02020603050405020304" pitchFamily="18" charset="0"/>
              </a:rPr>
              <a:t>)</a:t>
            </a:r>
          </a:p>
          <a:p>
            <a:pPr algn="just"/>
            <a:r>
              <a:rPr lang="en-US" sz="2200" dirty="0" smtClean="0">
                <a:latin typeface="Times New Roman" panose="02020603050405020304" pitchFamily="18" charset="0"/>
                <a:cs typeface="Times New Roman" panose="02020603050405020304" pitchFamily="18" charset="0"/>
              </a:rPr>
              <a:t>Long range transport of POPs( DDT)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69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ROUTES FOR ENTRY OF PESTICIDES INTO WATER</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719264"/>
            <a:ext cx="7886700" cy="4351338"/>
          </a:xfrm>
        </p:spPr>
        <p:txBody>
          <a:bodyPr>
            <a:normAutofit/>
          </a:bodyPr>
          <a:lstStyle/>
          <a:p>
            <a:pPr marL="0" indent="0">
              <a:buNone/>
            </a:pPr>
            <a:r>
              <a:rPr lang="en-US" sz="2200" b="1" dirty="0" smtClean="0">
                <a:latin typeface="Times New Roman" panose="02020603050405020304" pitchFamily="18" charset="0"/>
                <a:cs typeface="Times New Roman" panose="02020603050405020304" pitchFamily="18" charset="0"/>
              </a:rPr>
              <a:t>Non-point sources :</a:t>
            </a:r>
          </a:p>
          <a:p>
            <a:r>
              <a:rPr lang="en-US" sz="2200" dirty="0" smtClean="0">
                <a:latin typeface="Times New Roman" panose="02020603050405020304" pitchFamily="18" charset="0"/>
                <a:cs typeface="Times New Roman" panose="02020603050405020304" pitchFamily="18" charset="0"/>
              </a:rPr>
              <a:t>Spray </a:t>
            </a:r>
            <a:r>
              <a:rPr lang="en-US" sz="2200" dirty="0" smtClean="0">
                <a:latin typeface="Times New Roman" panose="02020603050405020304" pitchFamily="18" charset="0"/>
                <a:cs typeface="Times New Roman" panose="02020603050405020304" pitchFamily="18" charset="0"/>
              </a:rPr>
              <a:t>Drift</a:t>
            </a:r>
          </a:p>
          <a:p>
            <a:r>
              <a:rPr lang="en-US" sz="2200" dirty="0" smtClean="0">
                <a:latin typeface="Times New Roman" panose="02020603050405020304" pitchFamily="18" charset="0"/>
                <a:cs typeface="Times New Roman" panose="02020603050405020304" pitchFamily="18" charset="0"/>
              </a:rPr>
              <a:t>Surface runoff</a:t>
            </a:r>
          </a:p>
          <a:p>
            <a:r>
              <a:rPr lang="en-US" sz="2200" dirty="0" smtClean="0">
                <a:latin typeface="Times New Roman" panose="02020603050405020304" pitchFamily="18" charset="0"/>
                <a:cs typeface="Times New Roman" panose="02020603050405020304" pitchFamily="18" charset="0"/>
              </a:rPr>
              <a:t>Leaching</a:t>
            </a:r>
          </a:p>
          <a:p>
            <a:r>
              <a:rPr lang="en-US" sz="2200" dirty="0" smtClean="0">
                <a:latin typeface="Times New Roman" panose="02020603050405020304" pitchFamily="18" charset="0"/>
                <a:cs typeface="Times New Roman" panose="02020603050405020304" pitchFamily="18" charset="0"/>
              </a:rPr>
              <a:t>Drain flow</a:t>
            </a:r>
          </a:p>
          <a:p>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Point sources </a:t>
            </a:r>
            <a:r>
              <a:rPr lang="en-US" sz="2200" b="1" dirty="0" smtClean="0">
                <a:latin typeface="Times New Roman" panose="02020603050405020304" pitchFamily="18" charset="0"/>
                <a:cs typeface="Times New Roman" panose="02020603050405020304" pitchFamily="18" charset="0"/>
              </a:rPr>
              <a:t>:</a:t>
            </a:r>
            <a:endParaRPr lang="en-US" sz="2200" b="1"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Sewage effluent</a:t>
            </a:r>
          </a:p>
          <a:p>
            <a:pPr algn="just"/>
            <a:r>
              <a:rPr lang="en-US" sz="2200" dirty="0" smtClean="0">
                <a:latin typeface="Times New Roman" panose="02020603050405020304" pitchFamily="18" charset="0"/>
                <a:cs typeface="Times New Roman" panose="02020603050405020304" pitchFamily="18" charset="0"/>
              </a:rPr>
              <a:t>Industrial effluent</a:t>
            </a:r>
            <a:endParaRPr lang="en-US" sz="2200" dirty="0" smtClean="0">
              <a:latin typeface="Times New Roman" panose="02020603050405020304" pitchFamily="18" charset="0"/>
              <a:cs typeface="Times New Roman" panose="02020603050405020304" pitchFamily="18" charset="0"/>
            </a:endParaRPr>
          </a:p>
          <a:p>
            <a:pPr marL="0" indent="0">
              <a:buNone/>
            </a:pPr>
            <a:endParaRPr lang="en-US" b="1" dirty="0"/>
          </a:p>
        </p:txBody>
      </p:sp>
    </p:spTree>
    <p:extLst>
      <p:ext uri="{BB962C8B-B14F-4D97-AF65-F5344CB8AC3E}">
        <p14:creationId xmlns:p14="http://schemas.microsoft.com/office/powerpoint/2010/main" val="306268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solidFill>
                  <a:schemeClr val="tx2">
                    <a:lumMod val="75000"/>
                  </a:schemeClr>
                </a:solidFill>
              </a:rPr>
              <a:t>WATER POLLUTION</a:t>
            </a:r>
          </a:p>
        </p:txBody>
      </p:sp>
      <p:sp>
        <p:nvSpPr>
          <p:cNvPr id="4" name="TextBox 3">
            <a:extLst>
              <a:ext uri="{FF2B5EF4-FFF2-40B4-BE49-F238E27FC236}">
                <a16:creationId xmlns:a16="http://schemas.microsoft.com/office/drawing/2014/main" xmlns="" id="{A4C630BD-96DE-42D7-BABA-428549C83C12}"/>
              </a:ext>
            </a:extLst>
          </p:cNvPr>
          <p:cNvSpPr txBox="1"/>
          <p:nvPr/>
        </p:nvSpPr>
        <p:spPr>
          <a:xfrm>
            <a:off x="-76200" y="5952699"/>
            <a:ext cx="9144000" cy="769441"/>
          </a:xfrm>
          <a:prstGeom prst="rect">
            <a:avLst/>
          </a:prstGeom>
          <a:noFill/>
        </p:spPr>
        <p:txBody>
          <a:bodyPr wrap="square" rtlCol="0">
            <a:spAutoFit/>
          </a:bodyPr>
          <a:lstStyle/>
          <a:p>
            <a:pPr algn="ctr"/>
            <a:r>
              <a:rPr lang="en-US" sz="4400" dirty="0">
                <a:solidFill>
                  <a:srgbClr val="FF0000"/>
                </a:solidFill>
              </a:rPr>
              <a:t>WATER POLLUTION</a:t>
            </a:r>
            <a:endParaRPr lang="en-IN" sz="4400" dirty="0">
              <a:solidFill>
                <a:srgbClr val="FF0000"/>
              </a:solidFill>
            </a:endParaRPr>
          </a:p>
        </p:txBody>
      </p:sp>
      <p:pic>
        <p:nvPicPr>
          <p:cNvPr id="6" name="Picture 5">
            <a:extLst>
              <a:ext uri="{FF2B5EF4-FFF2-40B4-BE49-F238E27FC236}">
                <a16:creationId xmlns:a16="http://schemas.microsoft.com/office/drawing/2014/main" xmlns="" id="{6490E81C-77BC-4CEB-95E1-6B6B763A2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43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12" y="881062"/>
            <a:ext cx="6353175" cy="5095875"/>
          </a:xfrm>
          <a:prstGeom prst="rect">
            <a:avLst/>
          </a:prstGeom>
        </p:spPr>
      </p:pic>
      <p:sp>
        <p:nvSpPr>
          <p:cNvPr id="3" name="Title 2"/>
          <p:cNvSpPr>
            <a:spLocks noGrp="1"/>
          </p:cNvSpPr>
          <p:nvPr>
            <p:ph type="title"/>
          </p:nvPr>
        </p:nvSpPr>
        <p:spPr>
          <a:xfrm>
            <a:off x="628650" y="365126"/>
            <a:ext cx="7955280" cy="548640"/>
          </a:xfrm>
        </p:spPr>
        <p:txBody>
          <a:bodyPr>
            <a:normAutofit/>
          </a:bodyPr>
          <a:lstStyle/>
          <a:p>
            <a:pPr algn="ctr"/>
            <a:r>
              <a:rPr lang="en-US" sz="2800" b="1" dirty="0" smtClean="0"/>
              <a:t>Pesticide drift</a:t>
            </a:r>
            <a:endParaRPr lang="en-US" sz="2800" b="1" dirty="0"/>
          </a:p>
        </p:txBody>
      </p:sp>
    </p:spTree>
    <p:extLst>
      <p:ext uri="{BB962C8B-B14F-4D97-AF65-F5344CB8AC3E}">
        <p14:creationId xmlns:p14="http://schemas.microsoft.com/office/powerpoint/2010/main" val="110718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ECOLOGICAL EFFECTS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95400"/>
            <a:ext cx="7886700" cy="4351338"/>
          </a:xfrm>
        </p:spPr>
        <p:txBody>
          <a:bodyPr>
            <a:noAutofit/>
          </a:bodyPr>
          <a:lstStyle/>
          <a:p>
            <a:pPr marL="0" indent="0" algn="just">
              <a:buNone/>
            </a:pPr>
            <a:r>
              <a:rPr lang="en-US" sz="2200" dirty="0" smtClean="0">
                <a:latin typeface="Times New Roman" panose="02020603050405020304" pitchFamily="18" charset="0"/>
                <a:cs typeface="Times New Roman" panose="02020603050405020304" pitchFamily="18" charset="0"/>
              </a:rPr>
              <a:t>The principal pathway that causes ecological impacts is that of water contaminated by pesticide runoff. The two principal mechanisms are-</a:t>
            </a:r>
          </a:p>
          <a:p>
            <a:pPr algn="just"/>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err="1" smtClean="0">
                <a:latin typeface="Times New Roman" panose="02020603050405020304" pitchFamily="18" charset="0"/>
                <a:cs typeface="Times New Roman" panose="02020603050405020304" pitchFamily="18" charset="0"/>
              </a:rPr>
              <a:t>Bioconcentration</a:t>
            </a:r>
            <a:r>
              <a:rPr lang="en-US" sz="2200" b="1"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Movement of chemical from the surrounding medium into organism. The primary “sink”  for some pesticides is fatty tissue. e.g. DDT accumulate in fatty tissue of fish whereas </a:t>
            </a:r>
            <a:r>
              <a:rPr lang="en-US" sz="2200" dirty="0" smtClean="0">
                <a:latin typeface="Times New Roman" panose="02020603050405020304" pitchFamily="18" charset="0"/>
                <a:cs typeface="Times New Roman" panose="02020603050405020304" pitchFamily="18" charset="0"/>
              </a:rPr>
              <a:t>Glyphosate </a:t>
            </a:r>
            <a:r>
              <a:rPr lang="en-US" sz="2200" dirty="0" smtClean="0">
                <a:latin typeface="Times New Roman" panose="02020603050405020304" pitchFamily="18" charset="0"/>
                <a:cs typeface="Times New Roman" panose="02020603050405020304" pitchFamily="18" charset="0"/>
              </a:rPr>
              <a:t>are metabolized and excreted.</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Biomagnification : </a:t>
            </a:r>
            <a:r>
              <a:rPr lang="en-US" sz="2200" dirty="0" smtClean="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process by which a compound (Such as a pollutant or pesticide) increases its concentration in the tissues of organisms as it travels up the food chain. e.g. DDT is a persistent contaminant that biomagnifies up the food chain, causing mortality, reproductive failure and other health effects in predatory wildlife and humans.</a:t>
            </a:r>
            <a:r>
              <a:rPr lang="en-US"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36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294698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886700" cy="1325563"/>
          </a:xfrm>
        </p:spPr>
        <p:txBody>
          <a:bodyPr>
            <a:normAutofit/>
          </a:bodyPr>
          <a:lstStyle/>
          <a:p>
            <a:r>
              <a:rPr lang="en-US" sz="2800" b="1" dirty="0" smtClean="0"/>
              <a:t>EFFECTS AT THE ORGANISM OR ECOLOGICAL LEVEL</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200" dirty="0" smtClean="0">
                <a:latin typeface="Times New Roman" panose="02020603050405020304" pitchFamily="18" charset="0"/>
                <a:cs typeface="Times New Roman" panose="02020603050405020304" pitchFamily="18" charset="0"/>
              </a:rPr>
              <a:t>The major types of effect are listed below and will vary depending on the organism and the type of pesticide.</a:t>
            </a:r>
          </a:p>
          <a:p>
            <a:pPr algn="just"/>
            <a:r>
              <a:rPr lang="en-US" sz="2200" dirty="0" smtClean="0">
                <a:latin typeface="Times New Roman" panose="02020603050405020304" pitchFamily="18" charset="0"/>
                <a:cs typeface="Times New Roman" panose="02020603050405020304" pitchFamily="18" charset="0"/>
              </a:rPr>
              <a:t>Death of the organism </a:t>
            </a:r>
          </a:p>
          <a:p>
            <a:pPr algn="just"/>
            <a:r>
              <a:rPr lang="en-US" sz="2200" dirty="0" smtClean="0">
                <a:latin typeface="Times New Roman" panose="02020603050405020304" pitchFamily="18" charset="0"/>
                <a:cs typeface="Times New Roman" panose="02020603050405020304" pitchFamily="18" charset="0"/>
              </a:rPr>
              <a:t>Cancers, </a:t>
            </a:r>
            <a:r>
              <a:rPr lang="en-US" sz="2200" dirty="0" smtClean="0">
                <a:latin typeface="Times New Roman" panose="02020603050405020304" pitchFamily="18" charset="0"/>
                <a:cs typeface="Times New Roman" panose="02020603050405020304" pitchFamily="18" charset="0"/>
              </a:rPr>
              <a:t>tumors </a:t>
            </a:r>
            <a:r>
              <a:rPr lang="en-US" sz="2200" dirty="0" smtClean="0">
                <a:latin typeface="Times New Roman" panose="02020603050405020304" pitchFamily="18" charset="0"/>
                <a:cs typeface="Times New Roman" panose="02020603050405020304" pitchFamily="18" charset="0"/>
              </a:rPr>
              <a:t>and lesions on fish and animals</a:t>
            </a:r>
          </a:p>
          <a:p>
            <a:pPr algn="just"/>
            <a:r>
              <a:rPr lang="en-US" sz="2200" dirty="0" smtClean="0">
                <a:latin typeface="Times New Roman" panose="02020603050405020304" pitchFamily="18" charset="0"/>
                <a:cs typeface="Times New Roman" panose="02020603050405020304" pitchFamily="18" charset="0"/>
              </a:rPr>
              <a:t>Reproductive inhibition or failure</a:t>
            </a:r>
          </a:p>
          <a:p>
            <a:pPr algn="just"/>
            <a:r>
              <a:rPr lang="en-US" sz="2200" dirty="0" smtClean="0">
                <a:latin typeface="Times New Roman" panose="02020603050405020304" pitchFamily="18" charset="0"/>
                <a:cs typeface="Times New Roman" panose="02020603050405020304" pitchFamily="18" charset="0"/>
              </a:rPr>
              <a:t>Suppression of immune system</a:t>
            </a:r>
          </a:p>
          <a:p>
            <a:pPr algn="just"/>
            <a:r>
              <a:rPr lang="en-US" sz="2200" dirty="0" smtClean="0">
                <a:latin typeface="Times New Roman" panose="02020603050405020304" pitchFamily="18" charset="0"/>
                <a:cs typeface="Times New Roman" panose="02020603050405020304" pitchFamily="18" charset="0"/>
              </a:rPr>
              <a:t>Disruption of endocrine system</a:t>
            </a:r>
          </a:p>
          <a:p>
            <a:pPr algn="just"/>
            <a:r>
              <a:rPr lang="en-US" sz="2200" dirty="0" smtClean="0">
                <a:latin typeface="Times New Roman" panose="02020603050405020304" pitchFamily="18" charset="0"/>
                <a:cs typeface="Times New Roman" panose="02020603050405020304" pitchFamily="18" charset="0"/>
              </a:rPr>
              <a:t>Cellular and DNA damage</a:t>
            </a:r>
          </a:p>
          <a:p>
            <a:pPr algn="just"/>
            <a:r>
              <a:rPr lang="en-US" sz="2200" dirty="0" smtClean="0">
                <a:latin typeface="Times New Roman" panose="02020603050405020304" pitchFamily="18" charset="0"/>
                <a:cs typeface="Times New Roman" panose="02020603050405020304" pitchFamily="18" charset="0"/>
              </a:rPr>
              <a:t>Teratogenic effects</a:t>
            </a:r>
          </a:p>
          <a:p>
            <a:pPr algn="just"/>
            <a:r>
              <a:rPr lang="en-US" sz="2200" dirty="0" smtClean="0">
                <a:latin typeface="Times New Roman" panose="02020603050405020304" pitchFamily="18" charset="0"/>
                <a:cs typeface="Times New Roman" panose="02020603050405020304" pitchFamily="18" charset="0"/>
              </a:rPr>
              <a:t>Intergenerational effects</a:t>
            </a:r>
          </a:p>
          <a:p>
            <a:pPr algn="just"/>
            <a:r>
              <a:rPr lang="en-US" sz="2200" dirty="0" smtClean="0">
                <a:latin typeface="Times New Roman" panose="02020603050405020304" pitchFamily="18" charset="0"/>
                <a:cs typeface="Times New Roman" panose="02020603050405020304" pitchFamily="18" charset="0"/>
              </a:rPr>
              <a:t>Other physiological effects such as egg shell thinning. </a:t>
            </a: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30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400"/>
            <a:ext cx="8412480" cy="4937760"/>
          </a:xfrm>
        </p:spPr>
        <p:txBody>
          <a:bodyPr>
            <a:noAutofit/>
          </a:bodyPr>
          <a:lstStyle/>
          <a:p>
            <a:pPr algn="just">
              <a:buNone/>
            </a:pPr>
            <a:r>
              <a:rPr lang="en-US" sz="2200" b="1" dirty="0" smtClean="0">
                <a:latin typeface="Times New Roman" pitchFamily="18" charset="0"/>
                <a:cs typeface="Times New Roman" pitchFamily="18" charset="0"/>
              </a:rPr>
              <a:t>3.FERTILIZERS AS POLLUTANTS:</a:t>
            </a:r>
          </a:p>
          <a:p>
            <a:pPr algn="just">
              <a:buNone/>
            </a:pPr>
            <a:endParaRPr lang="en-US" sz="2200" b="1"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Fertilizers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Any organic or inorganic material of natural or synthetic origin that is added to soil to supply one or more plant nutrients (nitrogen, phosphorus, small amount of potassium) essential to growth of plants.</a:t>
            </a:r>
          </a:p>
          <a:p>
            <a:pPr marL="0" indent="0">
              <a:buNone/>
            </a:pPr>
            <a:r>
              <a:rPr lang="en-US" sz="2400" b="1" dirty="0" smtClean="0">
                <a:latin typeface="Times New Roman" pitchFamily="18" charset="0"/>
                <a:cs typeface="Times New Roman" pitchFamily="18" charset="0"/>
              </a:rPr>
              <a:t>Sources: </a:t>
            </a:r>
            <a:r>
              <a:rPr lang="en-US" sz="2400" dirty="0" smtClean="0">
                <a:latin typeface="Times New Roman" pitchFamily="18" charset="0"/>
                <a:cs typeface="Times New Roman" pitchFamily="18" charset="0"/>
              </a:rPr>
              <a:t>Agricultural runoff, Leaching</a:t>
            </a:r>
            <a:endParaRPr lang="en-US" sz="2400" b="1"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1.Effects </a:t>
            </a:r>
            <a:r>
              <a:rPr lang="en-US" sz="2400" b="1" dirty="0" smtClean="0">
                <a:latin typeface="Times New Roman" pitchFamily="18" charset="0"/>
                <a:cs typeface="Times New Roman" pitchFamily="18" charset="0"/>
              </a:rPr>
              <a:t>on human health due to nitrate:</a:t>
            </a:r>
          </a:p>
          <a:p>
            <a:pPr marL="0" indent="0">
              <a:buNone/>
            </a:pPr>
            <a:r>
              <a:rPr lang="en-US" sz="2400" b="1" dirty="0" smtClean="0">
                <a:latin typeface="Times New Roman" pitchFamily="18" charset="0"/>
                <a:cs typeface="Times New Roman" pitchFamily="18" charset="0"/>
              </a:rPr>
              <a:t>Blue Baby Syndrome: </a:t>
            </a:r>
            <a:r>
              <a:rPr lang="en-US" sz="2400" dirty="0" smtClean="0">
                <a:latin typeface="Times New Roman" pitchFamily="18" charset="0"/>
                <a:cs typeface="Times New Roman" pitchFamily="18" charset="0"/>
              </a:rPr>
              <a:t>The most common cause of blue baby syndrome is water contaminated with nitrates.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When large amount of nitrates in water are ingested by an infant, the body converts the nitrates into nitrites. These nitrite then bind to the hemoglobin in the body, forming methemoglobin, which is unable to carry oxygen. If a large enough amount of methemoglobin is formed in the blood, blood tissue may be deprived of oxygen, causing the infant to develop a blue </a:t>
            </a:r>
            <a:r>
              <a:rPr lang="en-US" sz="2400" dirty="0" err="1" smtClean="0">
                <a:latin typeface="Times New Roman" pitchFamily="18" charset="0"/>
                <a:cs typeface="Times New Roman" pitchFamily="18" charset="0"/>
              </a:rPr>
              <a:t>colouration</a:t>
            </a:r>
            <a:r>
              <a:rPr lang="en-US" sz="2400" dirty="0" smtClean="0">
                <a:latin typeface="Times New Roman" pitchFamily="18" charset="0"/>
                <a:cs typeface="Times New Roman" pitchFamily="18" charset="0"/>
              </a:rPr>
              <a:t> of their mucous membranes and possibly digestive and respiratory problems. This condition is also known as </a:t>
            </a:r>
            <a:r>
              <a:rPr lang="en-US" sz="2400" b="1" dirty="0" err="1" smtClean="0">
                <a:latin typeface="Times New Roman" pitchFamily="18" charset="0"/>
                <a:cs typeface="Times New Roman" pitchFamily="18" charset="0"/>
              </a:rPr>
              <a:t>methemoglobinemia</a:t>
            </a:r>
            <a:r>
              <a:rPr lang="en-US" sz="2400" b="1" dirty="0" smtClean="0">
                <a:latin typeface="Times New Roman" pitchFamily="18" charset="0"/>
                <a:cs typeface="Times New Roman" pitchFamily="18" charset="0"/>
              </a:rPr>
              <a:t>.</a:t>
            </a:r>
          </a:p>
          <a:p>
            <a:pPr marL="457200" indent="-457200" algn="just">
              <a:buNone/>
            </a:pPr>
            <a:endParaRPr lang="en-US" sz="2400" b="1" dirty="0" smtClean="0">
              <a:latin typeface="Times New Roman" pitchFamily="18" charset="0"/>
              <a:cs typeface="Times New Roman" pitchFamily="18" charset="0"/>
            </a:endParaRPr>
          </a:p>
          <a:p>
            <a:pPr marL="457200" indent="-457200" algn="just">
              <a:buNone/>
            </a:pPr>
            <a:endParaRPr lang="en-US" sz="2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08" y="751114"/>
            <a:ext cx="8229600" cy="5638800"/>
          </a:xfrm>
        </p:spPr>
        <p:txBody>
          <a:bodyPr>
            <a:normAutofit/>
          </a:bodyPr>
          <a:lstStyle/>
          <a:p>
            <a:pPr algn="just">
              <a:buNone/>
            </a:pPr>
            <a:r>
              <a:rPr lang="en-US" sz="2200" b="1" dirty="0" smtClean="0">
                <a:latin typeface="Times New Roman" panose="02020603050405020304" pitchFamily="18" charset="0"/>
                <a:cs typeface="Times New Roman" panose="02020603050405020304" pitchFamily="18" charset="0"/>
              </a:rPr>
              <a:t>  2.Effects Due to Nutrients:</a:t>
            </a:r>
          </a:p>
          <a:p>
            <a:pPr algn="just">
              <a:buNone/>
            </a:pPr>
            <a:r>
              <a:rPr lang="en-US" sz="2200" b="1" dirty="0" smtClean="0">
                <a:latin typeface="Times New Roman" panose="02020603050405020304" pitchFamily="18" charset="0"/>
                <a:cs typeface="Times New Roman" panose="02020603050405020304" pitchFamily="18" charset="0"/>
              </a:rPr>
              <a:t>  Eutrophication </a:t>
            </a:r>
            <a:r>
              <a:rPr lang="en-US" sz="2200" b="1" dirty="0" smtClean="0">
                <a:latin typeface="Times New Roman" panose="02020603050405020304" pitchFamily="18" charset="0"/>
                <a:cs typeface="Times New Roman" panose="02020603050405020304" pitchFamily="18" charset="0"/>
              </a:rPr>
              <a:t>( from Greek </a:t>
            </a:r>
            <a:r>
              <a:rPr lang="en-US" sz="2200" b="1" dirty="0" err="1" smtClean="0">
                <a:latin typeface="Times New Roman" panose="02020603050405020304" pitchFamily="18" charset="0"/>
                <a:cs typeface="Times New Roman" panose="02020603050405020304" pitchFamily="18" charset="0"/>
              </a:rPr>
              <a:t>eutrophos</a:t>
            </a:r>
            <a:r>
              <a:rPr lang="en-US" sz="2200" b="1" dirty="0" smtClean="0">
                <a:latin typeface="Times New Roman" panose="02020603050405020304" pitchFamily="18" charset="0"/>
                <a:cs typeface="Times New Roman" panose="02020603050405020304" pitchFamily="18" charset="0"/>
              </a:rPr>
              <a:t>, “ well- nourished</a:t>
            </a:r>
            <a:r>
              <a:rPr lang="en-US" sz="2200" b="1"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The process by which a body of water becomes enriched in dissolved nutrients (such as phosphorus and nitrogen) that stimulate the growth of aquatic plant life usually resulting in the depletion of dissolved oxygen.</a:t>
            </a:r>
          </a:p>
        </p:txBody>
      </p:sp>
      <p:pic>
        <p:nvPicPr>
          <p:cNvPr id="3074" name="Picture 2" descr="C:\Users\DELL\Documents\download (1).jpg"/>
          <p:cNvPicPr>
            <a:picLocks noChangeAspect="1" noChangeArrowheads="1"/>
          </p:cNvPicPr>
          <p:nvPr/>
        </p:nvPicPr>
        <p:blipFill>
          <a:blip r:embed="rId2"/>
          <a:srcRect/>
          <a:stretch>
            <a:fillRect/>
          </a:stretch>
        </p:blipFill>
        <p:spPr bwMode="auto">
          <a:xfrm>
            <a:off x="1865708" y="3048000"/>
            <a:ext cx="5410199" cy="2667000"/>
          </a:xfrm>
          <a:prstGeom prst="rect">
            <a:avLst/>
          </a:prstGeom>
          <a:noFill/>
        </p:spPr>
      </p:pic>
    </p:spTree>
    <p:extLst>
      <p:ext uri="{BB962C8B-B14F-4D97-AF65-F5344CB8AC3E}">
        <p14:creationId xmlns:p14="http://schemas.microsoft.com/office/powerpoint/2010/main" val="297868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50" y="0"/>
            <a:ext cx="8543299" cy="6858000"/>
          </a:xfrm>
          <a:prstGeom prst="rect">
            <a:avLst/>
          </a:prstGeom>
        </p:spPr>
      </p:pic>
    </p:spTree>
    <p:extLst>
      <p:ext uri="{BB962C8B-B14F-4D97-AF65-F5344CB8AC3E}">
        <p14:creationId xmlns:p14="http://schemas.microsoft.com/office/powerpoint/2010/main" val="3838355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E898A8-16DC-472C-9089-C2F51F5D28C1}"/>
              </a:ext>
            </a:extLst>
          </p:cNvPr>
          <p:cNvSpPr>
            <a:spLocks noGrp="1"/>
          </p:cNvSpPr>
          <p:nvPr>
            <p:ph idx="1"/>
          </p:nvPr>
        </p:nvSpPr>
        <p:spPr>
          <a:xfrm>
            <a:off x="856060" y="762000"/>
            <a:ext cx="7429499" cy="5029201"/>
          </a:xfrm>
        </p:spPr>
        <p:txBody>
          <a:bodyPr>
            <a:norm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Ammonia</a:t>
            </a:r>
            <a:endParaRPr lang="en-US" sz="2200" b="1"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It is a colourless pungent gaseous compound of hydrogen and nitrogen that is highly soluble in water. It is a biologically active compound found in most waters as a normal biological degradation product of nitrogenous organic matter (protein</a:t>
            </a:r>
            <a:r>
              <a:rPr lang="en-US" sz="2200" dirty="0" smtClean="0">
                <a:latin typeface="Times New Roman" panose="02020603050405020304" pitchFamily="18" charset="0"/>
                <a:cs typeface="Times New Roman" panose="02020603050405020304" pitchFamily="18" charset="0"/>
              </a:rPr>
              <a:t>).</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EFFECTS</a:t>
            </a:r>
            <a:r>
              <a:rPr lang="en-US" sz="2200" b="1" dirty="0" smtClean="0">
                <a:latin typeface="Times New Roman" panose="02020603050405020304" pitchFamily="18" charset="0"/>
                <a:cs typeface="Times New Roman" panose="02020603050405020304" pitchFamily="18" charset="0"/>
              </a:rPr>
              <a:t>:</a:t>
            </a:r>
            <a:endParaRPr lang="en-US" sz="2200" b="1"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Increase pH value of water, causing stomach disorder</a:t>
            </a:r>
          </a:p>
          <a:p>
            <a:pPr algn="just"/>
            <a:r>
              <a:rPr lang="en-US" sz="2200" dirty="0" smtClean="0">
                <a:latin typeface="Times New Roman" panose="02020603050405020304" pitchFamily="18" charset="0"/>
                <a:cs typeface="Times New Roman" panose="02020603050405020304" pitchFamily="18" charset="0"/>
              </a:rPr>
              <a:t>Blocks oxygen transfer in the gills of fish</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49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516563"/>
          </a:xfrm>
        </p:spPr>
        <p:txBody>
          <a:bodyPr>
            <a:normAutofit/>
          </a:bodyPr>
          <a:lstStyle/>
          <a:p>
            <a:pPr algn="just">
              <a:buNone/>
            </a:pPr>
            <a:r>
              <a:rPr lang="en-US" sz="2200" b="1" dirty="0" smtClean="0">
                <a:latin typeface="Times New Roman" pitchFamily="18" charset="0"/>
                <a:cs typeface="Times New Roman" pitchFamily="18" charset="0"/>
              </a:rPr>
              <a:t>4.  HEAVY METALS AS </a:t>
            </a:r>
            <a:r>
              <a:rPr lang="en-US" sz="2200" b="1" dirty="0" smtClean="0">
                <a:latin typeface="Times New Roman" pitchFamily="18" charset="0"/>
                <a:cs typeface="Times New Roman" pitchFamily="18" charset="0"/>
              </a:rPr>
              <a:t>POLLUTANTS:</a:t>
            </a:r>
            <a:endParaRPr lang="en-US" sz="2200" b="1" dirty="0">
              <a:latin typeface="Times New Roman" pitchFamily="18" charset="0"/>
              <a:cs typeface="Times New Roman" pitchFamily="18" charset="0"/>
            </a:endParaRPr>
          </a:p>
          <a:p>
            <a:pPr marL="0" indent="0" algn="just">
              <a:buNone/>
            </a:pPr>
            <a:r>
              <a:rPr lang="en-US" sz="2200" b="1" u="sng" dirty="0" smtClean="0">
                <a:latin typeface="Times New Roman" pitchFamily="18" charset="0"/>
                <a:cs typeface="Times New Roman" pitchFamily="18" charset="0"/>
              </a:rPr>
              <a:t>a</a:t>
            </a:r>
            <a:r>
              <a:rPr lang="en-US" sz="2200" b="1" u="sng" dirty="0">
                <a:latin typeface="Times New Roman" pitchFamily="18" charset="0"/>
                <a:cs typeface="Times New Roman" pitchFamily="18" charset="0"/>
              </a:rPr>
              <a:t>. Mercury Pollution:</a:t>
            </a:r>
            <a:r>
              <a:rPr lang="en-US" sz="2200" dirty="0">
                <a:latin typeface="Times New Roman" pitchFamily="18" charset="0"/>
                <a:cs typeface="Times New Roman" pitchFamily="18" charset="0"/>
              </a:rPr>
              <a:t> </a:t>
            </a:r>
          </a:p>
          <a:p>
            <a:pPr marL="0" indent="0">
              <a:buNone/>
            </a:pP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SOURCES</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It enters water naturally as well as through </a:t>
            </a:r>
            <a:r>
              <a:rPr lang="en-US" sz="2200" dirty="0" smtClean="0">
                <a:latin typeface="Times New Roman" pitchFamily="18" charset="0"/>
                <a:cs typeface="Times New Roman" pitchFamily="18" charset="0"/>
              </a:rPr>
              <a:t>industrial                      effluents.</a:t>
            </a:r>
          </a:p>
          <a:p>
            <a:pPr marL="0" indent="0">
              <a:buNone/>
            </a:pPr>
            <a:endParaRPr lang="en-US" sz="2200" dirty="0">
              <a:latin typeface="Times New Roman" pitchFamily="18" charset="0"/>
              <a:cs typeface="Times New Roman" pitchFamily="18" charset="0"/>
            </a:endParaRPr>
          </a:p>
          <a:p>
            <a:pPr>
              <a:buNone/>
            </a:pP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EFFECTS: </a:t>
            </a:r>
            <a:r>
              <a:rPr lang="en-US" sz="2200" dirty="0" smtClean="0">
                <a:latin typeface="Times New Roman" pitchFamily="18" charset="0"/>
                <a:cs typeface="Times New Roman" pitchFamily="18" charset="0"/>
              </a:rPr>
              <a:t>Both inorganic </a:t>
            </a:r>
            <a:r>
              <a:rPr lang="en-US" sz="2200" dirty="0">
                <a:latin typeface="Times New Roman" pitchFamily="18" charset="0"/>
                <a:cs typeface="Times New Roman" pitchFamily="18" charset="0"/>
              </a:rPr>
              <a:t>and organic forms are highly poisonous</a:t>
            </a:r>
            <a:r>
              <a:rPr lang="en-US" sz="2200" dirty="0" smtClean="0">
                <a:latin typeface="Times New Roman" pitchFamily="18" charset="0"/>
                <a:cs typeface="Times New Roman" pitchFamily="18" charset="0"/>
              </a:rPr>
              <a:t>.</a:t>
            </a:r>
          </a:p>
          <a:p>
            <a:pPr>
              <a:buNone/>
            </a:pPr>
            <a:endParaRPr lang="en-US" sz="2200" dirty="0">
              <a:latin typeface="Times New Roman" pitchFamily="18" charset="0"/>
              <a:cs typeface="Times New Roman" pitchFamily="18" charset="0"/>
            </a:endParaRPr>
          </a:p>
          <a:p>
            <a:pPr>
              <a:buNone/>
            </a:pP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ercury </a:t>
            </a:r>
            <a:r>
              <a:rPr lang="en-US" sz="2200" dirty="0">
                <a:latin typeface="Times New Roman" pitchFamily="18" charset="0"/>
                <a:cs typeface="Times New Roman" pitchFamily="18" charset="0"/>
              </a:rPr>
              <a:t>poisoning is caused due to inactivation of several </a:t>
            </a:r>
            <a:r>
              <a:rPr lang="en-US" sz="2200" dirty="0" err="1" smtClean="0">
                <a:latin typeface="Times New Roman" pitchFamily="18" charset="0"/>
                <a:cs typeface="Times New Roman" pitchFamily="18" charset="0"/>
              </a:rPr>
              <a:t>sulfhydral</a:t>
            </a:r>
            <a:r>
              <a:rPr lang="en-US" sz="2200" dirty="0" smtClean="0">
                <a:latin typeface="Times New Roman" pitchFamily="18" charset="0"/>
                <a:cs typeface="Times New Roman" pitchFamily="18" charset="0"/>
              </a:rPr>
              <a:t> enzymes </a:t>
            </a:r>
            <a:r>
              <a:rPr lang="en-US" sz="2200" dirty="0">
                <a:latin typeface="Times New Roman" pitchFamily="18" charset="0"/>
                <a:cs typeface="Times New Roman" pitchFamily="18" charset="0"/>
              </a:rPr>
              <a:t>by replacement of  hydrogen atoms in sulfhydral groups.</a:t>
            </a:r>
            <a:r>
              <a:rPr lang="en-US" sz="2200" b="1" dirty="0">
                <a:latin typeface="Times New Roman" pitchFamily="18" charset="0"/>
                <a:cs typeface="Times New Roman" pitchFamily="18" charset="0"/>
              </a:rPr>
              <a:t> </a:t>
            </a:r>
            <a:endParaRPr lang="en-US" sz="2200" b="1"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Mercury </a:t>
            </a:r>
            <a:r>
              <a:rPr lang="en-US" sz="2200" dirty="0">
                <a:latin typeface="Times New Roman" pitchFamily="18" charset="0"/>
                <a:cs typeface="Times New Roman" pitchFamily="18" charset="0"/>
              </a:rPr>
              <a:t>was responsible for </a:t>
            </a:r>
            <a:r>
              <a:rPr lang="en-US" sz="2200" b="1" dirty="0">
                <a:latin typeface="Times New Roman" pitchFamily="18" charset="0"/>
                <a:cs typeface="Times New Roman" pitchFamily="18" charset="0"/>
              </a:rPr>
              <a:t>Minamata epidemic </a:t>
            </a:r>
            <a:r>
              <a:rPr lang="en-US" sz="2200" dirty="0">
                <a:latin typeface="Times New Roman" pitchFamily="18" charset="0"/>
                <a:cs typeface="Times New Roman" pitchFamily="18" charset="0"/>
              </a:rPr>
              <a:t>that caused several deaths in Japan and Sweden. The tragedy had occurred due to consumption of heavily mercury contaminated fish (27 to 102 ppm, average 50 ppm).</a:t>
            </a:r>
          </a:p>
          <a:p>
            <a:pPr>
              <a:buNone/>
            </a:pPr>
            <a:endParaRPr lang="en-US" sz="2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MINAMATA DISEASE</a:t>
            </a:r>
          </a:p>
        </p:txBody>
      </p:sp>
      <p:pic>
        <p:nvPicPr>
          <p:cNvPr id="1026" name="Picture 2" descr="C:\Users\DELL\Downloads\download (4).jpg"/>
          <p:cNvPicPr>
            <a:picLocks noGrp="1" noChangeAspect="1" noChangeArrowheads="1"/>
          </p:cNvPicPr>
          <p:nvPr>
            <p:ph idx="1"/>
          </p:nvPr>
        </p:nvPicPr>
        <p:blipFill>
          <a:blip r:embed="rId2"/>
          <a:srcRect/>
          <a:stretch>
            <a:fillRect/>
          </a:stretch>
        </p:blipFill>
        <p:spPr bwMode="auto">
          <a:xfrm>
            <a:off x="2895600" y="2133600"/>
            <a:ext cx="4114800" cy="26392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INTRODUCTION: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200" b="1" dirty="0" smtClean="0">
                <a:latin typeface="Times New Roman" pitchFamily="18" charset="0"/>
                <a:cs typeface="Times New Roman" pitchFamily="18" charset="0"/>
              </a:rPr>
              <a:t>Water </a:t>
            </a:r>
            <a:r>
              <a:rPr lang="en-US" sz="2200" b="1" dirty="0" smtClean="0">
                <a:latin typeface="Times New Roman" pitchFamily="18" charset="0"/>
                <a:cs typeface="Times New Roman" pitchFamily="18" charset="0"/>
              </a:rPr>
              <a:t>pollution </a:t>
            </a:r>
            <a:r>
              <a:rPr lang="en-US" sz="2200" dirty="0" smtClean="0">
                <a:latin typeface="Times New Roman" pitchFamily="18" charset="0"/>
                <a:cs typeface="Times New Roman" pitchFamily="18" charset="0"/>
              </a:rPr>
              <a:t>occurs when </a:t>
            </a:r>
            <a:r>
              <a:rPr lang="en-US" sz="2200" dirty="0" smtClean="0">
                <a:latin typeface="Times New Roman" pitchFamily="18" charset="0"/>
                <a:cs typeface="Times New Roman" pitchFamily="18" charset="0"/>
              </a:rPr>
              <a:t>toxic </a:t>
            </a:r>
            <a:r>
              <a:rPr lang="en-US" sz="2200" dirty="0" smtClean="0">
                <a:latin typeface="Times New Roman" pitchFamily="18" charset="0"/>
                <a:cs typeface="Times New Roman" pitchFamily="18" charset="0"/>
              </a:rPr>
              <a:t>substances(often </a:t>
            </a:r>
            <a:r>
              <a:rPr lang="en-US" sz="2200" dirty="0" smtClean="0">
                <a:latin typeface="Times New Roman" pitchFamily="18" charset="0"/>
                <a:cs typeface="Times New Roman" pitchFamily="18" charset="0"/>
              </a:rPr>
              <a:t>chemicals or </a:t>
            </a:r>
            <a:r>
              <a:rPr lang="en-US" sz="2200" dirty="0" smtClean="0">
                <a:latin typeface="Times New Roman" pitchFamily="18" charset="0"/>
                <a:cs typeface="Times New Roman" pitchFamily="18" charset="0"/>
              </a:rPr>
              <a:t>microorganisms) contaminate </a:t>
            </a:r>
            <a:r>
              <a:rPr lang="en-US" sz="2200" dirty="0" smtClean="0">
                <a:latin typeface="Times New Roman" pitchFamily="18" charset="0"/>
                <a:cs typeface="Times New Roman" pitchFamily="18" charset="0"/>
              </a:rPr>
              <a:t>a stream, river, </a:t>
            </a:r>
            <a:r>
              <a:rPr lang="en-US" sz="2200" dirty="0" smtClean="0">
                <a:latin typeface="Times New Roman" pitchFamily="18" charset="0"/>
                <a:cs typeface="Times New Roman" pitchFamily="18" charset="0"/>
              </a:rPr>
              <a:t>lake, </a:t>
            </a:r>
            <a:r>
              <a:rPr lang="en-US" sz="2200" dirty="0">
                <a:latin typeface="Times New Roman" pitchFamily="18" charset="0"/>
                <a:cs typeface="Times New Roman" pitchFamily="18" charset="0"/>
              </a:rPr>
              <a:t>o</a:t>
            </a:r>
            <a:r>
              <a:rPr lang="en-US" sz="2200" dirty="0" smtClean="0">
                <a:latin typeface="Times New Roman" pitchFamily="18" charset="0"/>
                <a:cs typeface="Times New Roman" pitchFamily="18" charset="0"/>
              </a:rPr>
              <a:t>cean</a:t>
            </a:r>
            <a:r>
              <a:rPr lang="en-US" sz="2200" dirty="0" smtClean="0">
                <a:latin typeface="Times New Roman" pitchFamily="18" charset="0"/>
                <a:cs typeface="Times New Roman" pitchFamily="18" charset="0"/>
              </a:rPr>
              <a:t>, aquifer or other body of water, degrading water quality and rendering it toxic to humans or the environment.</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These </a:t>
            </a:r>
            <a:r>
              <a:rPr lang="en-US" sz="2200" dirty="0" smtClean="0">
                <a:latin typeface="Times New Roman" pitchFamily="18" charset="0"/>
                <a:cs typeface="Times New Roman" pitchFamily="18" charset="0"/>
              </a:rPr>
              <a:t>toxic substances (pollutants) include fertilizers and pesticides from agricultural runoff; sewage and food processing waste; lead, mercury and other heavy metals; chemical wastes from industrial discharges and chemical contamination from hazardous waste sites.</a:t>
            </a:r>
          </a:p>
          <a:p>
            <a:pPr marL="0" indent="0" algn="just">
              <a:buNone/>
            </a:pPr>
            <a:r>
              <a:rPr lang="en-US" sz="2200" b="1" dirty="0" smtClean="0">
                <a:latin typeface="Times New Roman" pitchFamily="18" charset="0"/>
                <a:cs typeface="Times New Roman" pitchFamily="18" charset="0"/>
              </a:rPr>
              <a:t>Categories of water pollution</a:t>
            </a:r>
            <a:r>
              <a:rPr lang="en-US" sz="2200" dirty="0" smtClean="0">
                <a:latin typeface="Times New Roman" pitchFamily="18" charset="0"/>
                <a:cs typeface="Times New Roman" pitchFamily="18" charset="0"/>
              </a:rPr>
              <a:t>:</a:t>
            </a:r>
          </a:p>
          <a:p>
            <a:pPr marL="0" indent="0" algn="just">
              <a:buNone/>
            </a:pPr>
            <a:r>
              <a:rPr lang="en-US" sz="2200" b="1" dirty="0" smtClean="0">
                <a:latin typeface="Times New Roman" pitchFamily="18" charset="0"/>
                <a:cs typeface="Times New Roman" pitchFamily="18" charset="0"/>
              </a:rPr>
              <a:t>Surface water pollution-  </a:t>
            </a:r>
            <a:r>
              <a:rPr lang="en-US" sz="2200" dirty="0" smtClean="0">
                <a:latin typeface="Times New Roman" pitchFamily="18" charset="0"/>
                <a:cs typeface="Times New Roman" pitchFamily="18" charset="0"/>
              </a:rPr>
              <a:t>Surface water pollution is the pollution of aquatic systems that are above ground, such as streams, lakes and rivers.</a:t>
            </a:r>
          </a:p>
          <a:p>
            <a:pPr marL="0" indent="0" algn="just">
              <a:buNone/>
            </a:pPr>
            <a:endParaRPr lang="en-US" sz="2400" b="1"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buNone/>
            </a:pPr>
            <a:r>
              <a:rPr lang="en-US" sz="2200" b="1" u="sng" dirty="0">
                <a:latin typeface="Times New Roman" pitchFamily="18" charset="0"/>
                <a:cs typeface="Times New Roman" pitchFamily="18" charset="0"/>
              </a:rPr>
              <a:t>b. Lead Pollution:</a:t>
            </a:r>
            <a:r>
              <a:rPr lang="en-US" sz="2200" dirty="0">
                <a:latin typeface="Times New Roman" pitchFamily="18" charset="0"/>
                <a:cs typeface="Times New Roman" pitchFamily="18" charset="0"/>
              </a:rPr>
              <a:t> </a:t>
            </a:r>
          </a:p>
          <a:p>
            <a:pPr algn="just">
              <a:buNone/>
            </a:pPr>
            <a:r>
              <a:rPr lang="en-US" sz="2200" b="1" dirty="0">
                <a:latin typeface="Times New Roman" pitchFamily="18" charset="0"/>
                <a:cs typeface="Times New Roman" pitchFamily="18" charset="0"/>
              </a:rPr>
              <a:t>SOURCES: </a:t>
            </a:r>
            <a:r>
              <a:rPr lang="en-US" sz="2200" dirty="0">
                <a:latin typeface="Times New Roman" pitchFamily="18" charset="0"/>
                <a:cs typeface="Times New Roman" pitchFamily="18" charset="0"/>
              </a:rPr>
              <a:t>E</a:t>
            </a:r>
            <a:r>
              <a:rPr lang="en-US" sz="2200" dirty="0" smtClean="0">
                <a:latin typeface="Times New Roman" pitchFamily="18" charset="0"/>
                <a:cs typeface="Times New Roman" pitchFamily="18" charset="0"/>
              </a:rPr>
              <a:t>ffluents </a:t>
            </a:r>
            <a:r>
              <a:rPr lang="en-US" sz="2200" dirty="0">
                <a:latin typeface="Times New Roman" pitchFamily="18" charset="0"/>
                <a:cs typeface="Times New Roman" pitchFamily="18" charset="0"/>
              </a:rPr>
              <a:t>of lead and lead processing industries</a:t>
            </a:r>
            <a:r>
              <a:rPr lang="en-US" sz="2200" dirty="0" smtClean="0">
                <a:latin typeface="Times New Roman" pitchFamily="18" charset="0"/>
                <a:cs typeface="Times New Roman" pitchFamily="18" charset="0"/>
              </a:rPr>
              <a:t>.</a:t>
            </a:r>
          </a:p>
          <a:p>
            <a:pPr algn="just">
              <a:buNone/>
            </a:pPr>
            <a:endParaRPr lang="en-US" sz="2200" dirty="0">
              <a:latin typeface="Times New Roman" pitchFamily="18" charset="0"/>
              <a:cs typeface="Times New Roman" pitchFamily="18" charset="0"/>
            </a:endParaRPr>
          </a:p>
          <a:p>
            <a:pPr algn="just">
              <a:buNone/>
            </a:pPr>
            <a:r>
              <a:rPr lang="en-US" sz="2200" b="1" dirty="0">
                <a:latin typeface="Times New Roman" pitchFamily="18" charset="0"/>
                <a:cs typeface="Times New Roman" pitchFamily="18" charset="0"/>
              </a:rPr>
              <a:t>EFFECTS: </a:t>
            </a:r>
            <a:r>
              <a:rPr lang="en-US" sz="2200" dirty="0">
                <a:latin typeface="Times New Roman" pitchFamily="18" charset="0"/>
                <a:cs typeface="Times New Roman" pitchFamily="18" charset="0"/>
              </a:rPr>
              <a:t>Lead pollution caused damage to liver, kidney, reduction in heamoglobin formation, mental retardation and abnormalities in fertility and pregnancy</a:t>
            </a:r>
            <a:r>
              <a:rPr lang="en-US" sz="2200" dirty="0" smtClean="0">
                <a:latin typeface="Times New Roman" pitchFamily="18" charset="0"/>
                <a:cs typeface="Times New Roman" pitchFamily="18" charset="0"/>
              </a:rPr>
              <a:t>.</a:t>
            </a:r>
          </a:p>
          <a:p>
            <a:pPr algn="just">
              <a:buNone/>
            </a:pPr>
            <a:endParaRPr lang="en-US" sz="2200" dirty="0">
              <a:latin typeface="Times New Roman" pitchFamily="18" charset="0"/>
              <a:cs typeface="Times New Roman" pitchFamily="18" charset="0"/>
            </a:endParaRPr>
          </a:p>
          <a:p>
            <a:pPr algn="just">
              <a:buNone/>
            </a:pPr>
            <a:r>
              <a:rPr lang="en-US" sz="2200" dirty="0">
                <a:latin typeface="Times New Roman" pitchFamily="18" charset="0"/>
                <a:cs typeface="Times New Roman" pitchFamily="18" charset="0"/>
              </a:rPr>
              <a:t>    Chronic lead poisoning may cause three general disease syndromes:</a:t>
            </a:r>
          </a:p>
          <a:p>
            <a:pPr marL="457200" indent="-457200" algn="just">
              <a:buAutoNum type="arabicPeriod"/>
            </a:pPr>
            <a:r>
              <a:rPr lang="en-US" sz="2200" dirty="0" smtClean="0">
                <a:latin typeface="Times New Roman" pitchFamily="18" charset="0"/>
                <a:cs typeface="Times New Roman" pitchFamily="18" charset="0"/>
              </a:rPr>
              <a:t>Gastro-intestinal </a:t>
            </a:r>
            <a:r>
              <a:rPr lang="en-US" sz="2200" dirty="0">
                <a:latin typeface="Times New Roman" pitchFamily="18" charset="0"/>
                <a:cs typeface="Times New Roman" pitchFamily="18" charset="0"/>
              </a:rPr>
              <a:t>disorders</a:t>
            </a:r>
          </a:p>
          <a:p>
            <a:pPr marL="457200" indent="-457200" algn="just">
              <a:buAutoNum type="arabicPeriod"/>
            </a:pPr>
            <a:r>
              <a:rPr lang="en-US" sz="2200" dirty="0">
                <a:latin typeface="Times New Roman" pitchFamily="18" charset="0"/>
                <a:cs typeface="Times New Roman" pitchFamily="18" charset="0"/>
              </a:rPr>
              <a:t>Neuromuscular effects (leadlapsy)</a:t>
            </a:r>
          </a:p>
          <a:p>
            <a:pPr marL="457200" indent="-457200" algn="just">
              <a:buAutoNum type="arabicPeriod"/>
            </a:pPr>
            <a:r>
              <a:rPr lang="en-US" sz="2200" dirty="0">
                <a:latin typeface="Times New Roman" pitchFamily="18" charset="0"/>
                <a:cs typeface="Times New Roman" pitchFamily="18" charset="0"/>
              </a:rPr>
              <a:t>CNS syndrome that may result to coma and death.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400800"/>
          </a:xfrm>
        </p:spPr>
        <p:txBody>
          <a:bodyPr>
            <a:normAutofit lnSpcReduction="10000"/>
          </a:bodyPr>
          <a:lstStyle/>
          <a:p>
            <a:pPr algn="just">
              <a:buNone/>
            </a:pPr>
            <a:r>
              <a:rPr lang="en-US" sz="2400" b="1" u="sng" dirty="0">
                <a:latin typeface="Times New Roman" pitchFamily="18" charset="0"/>
                <a:cs typeface="Times New Roman" pitchFamily="18" charset="0"/>
              </a:rPr>
              <a:t>c. Fluoride Pollution</a:t>
            </a:r>
            <a:r>
              <a:rPr lang="en-US" sz="2400" b="1" u="sng" dirty="0" smtClean="0">
                <a:latin typeface="Times New Roman" pitchFamily="18" charset="0"/>
                <a:cs typeface="Times New Roman" pitchFamily="18" charset="0"/>
              </a:rPr>
              <a:t>:</a:t>
            </a:r>
          </a:p>
          <a:p>
            <a:pPr algn="just">
              <a:buNone/>
            </a:pPr>
            <a:endParaRPr lang="en-US" sz="2400" b="1" u="sng"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SOURCES</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Fluorides may enter a river as a result of industrial </a:t>
            </a:r>
            <a:r>
              <a:rPr lang="en-US" sz="2200" dirty="0" smtClean="0">
                <a:latin typeface="Times New Roman" pitchFamily="18" charset="0"/>
                <a:cs typeface="Times New Roman" pitchFamily="18" charset="0"/>
              </a:rPr>
              <a:t>   discharges</a:t>
            </a:r>
            <a:r>
              <a:rPr lang="en-US" sz="2200" dirty="0">
                <a:latin typeface="Times New Roman" pitchFamily="18" charset="0"/>
                <a:cs typeface="Times New Roman" pitchFamily="18" charset="0"/>
              </a:rPr>
              <a:t>. In groundwater, fluoride concentrations vary with the type of rock the water flows through</a:t>
            </a:r>
            <a:r>
              <a:rPr lang="en-US" sz="2200" dirty="0" smtClean="0">
                <a:latin typeface="Times New Roman" pitchFamily="18" charset="0"/>
                <a:cs typeface="Times New Roman" pitchFamily="18" charset="0"/>
              </a:rPr>
              <a:t>.</a:t>
            </a:r>
          </a:p>
          <a:p>
            <a:pPr algn="just">
              <a:buNone/>
            </a:pPr>
            <a:endParaRPr lang="en-US" sz="2200" dirty="0">
              <a:latin typeface="Times New Roman" pitchFamily="18" charset="0"/>
              <a:cs typeface="Times New Roman" pitchFamily="18" charset="0"/>
            </a:endParaRPr>
          </a:p>
          <a:p>
            <a:pPr algn="just">
              <a:buNone/>
            </a:pPr>
            <a:r>
              <a:rPr lang="en-US" sz="2200" b="1" dirty="0">
                <a:latin typeface="Times New Roman" pitchFamily="18" charset="0"/>
                <a:cs typeface="Times New Roman" pitchFamily="18" charset="0"/>
              </a:rPr>
              <a:t>    EFFECTS: </a:t>
            </a:r>
            <a:r>
              <a:rPr lang="en-US" sz="2200" dirty="0">
                <a:latin typeface="Times New Roman" pitchFamily="18" charset="0"/>
                <a:cs typeface="Times New Roman" pitchFamily="18" charset="0"/>
              </a:rPr>
              <a:t>On an average about 20-25 million Indians are affected with </a:t>
            </a:r>
            <a:r>
              <a:rPr lang="en-US" sz="2200" b="1" dirty="0">
                <a:latin typeface="Times New Roman" pitchFamily="18" charset="0"/>
                <a:cs typeface="Times New Roman" pitchFamily="18" charset="0"/>
              </a:rPr>
              <a:t>fluorosis</a:t>
            </a:r>
            <a:r>
              <a:rPr lang="en-US" sz="2200" dirty="0" smtClean="0">
                <a:latin typeface="Times New Roman" pitchFamily="18" charset="0"/>
                <a:cs typeface="Times New Roman" pitchFamily="18" charset="0"/>
              </a:rPr>
              <a:t>.</a:t>
            </a:r>
          </a:p>
          <a:p>
            <a:pPr algn="just">
              <a:buNone/>
            </a:pPr>
            <a:endParaRPr lang="en-US" sz="2200" dirty="0">
              <a:latin typeface="Times New Roman" pitchFamily="18" charset="0"/>
              <a:cs typeface="Times New Roman" pitchFamily="18" charset="0"/>
            </a:endParaRPr>
          </a:p>
          <a:p>
            <a:pPr algn="just">
              <a:buNone/>
            </a:pPr>
            <a:r>
              <a:rPr lang="en-US" sz="2200" dirty="0">
                <a:latin typeface="Times New Roman" pitchFamily="18" charset="0"/>
                <a:cs typeface="Times New Roman" pitchFamily="18" charset="0"/>
              </a:rPr>
              <a:t>    In </a:t>
            </a:r>
            <a:r>
              <a:rPr lang="en-US" sz="2200" dirty="0" smtClean="0">
                <a:latin typeface="Times New Roman" pitchFamily="18" charset="0"/>
                <a:cs typeface="Times New Roman" pitchFamily="18" charset="0"/>
              </a:rPr>
              <a:t>our </a:t>
            </a:r>
            <a:r>
              <a:rPr lang="en-US" sz="2200" dirty="0">
                <a:latin typeface="Times New Roman" pitchFamily="18" charset="0"/>
                <a:cs typeface="Times New Roman" pitchFamily="18" charset="0"/>
              </a:rPr>
              <a:t>country this problem has become more severe in Rajasthan. Many people in </a:t>
            </a:r>
            <a:r>
              <a:rPr lang="en-US" sz="2200" b="1" dirty="0">
                <a:latin typeface="Times New Roman" pitchFamily="18" charset="0"/>
                <a:cs typeface="Times New Roman" pitchFamily="18" charset="0"/>
              </a:rPr>
              <a:t>Rajasthan</a:t>
            </a:r>
            <a:r>
              <a:rPr lang="en-US" sz="2200" dirty="0">
                <a:latin typeface="Times New Roman" pitchFamily="18" charset="0"/>
                <a:cs typeface="Times New Roman" pitchFamily="18" charset="0"/>
              </a:rPr>
              <a:t> have humped back due to high fluoride content in water </a:t>
            </a:r>
            <a:r>
              <a:rPr lang="en-US" sz="2200" dirty="0" smtClean="0">
                <a:latin typeface="Times New Roman" pitchFamily="18" charset="0"/>
                <a:cs typeface="Times New Roman" pitchFamily="18" charset="0"/>
              </a:rPr>
              <a:t>sources in </a:t>
            </a:r>
            <a:r>
              <a:rPr lang="en-US" sz="2200" dirty="0">
                <a:latin typeface="Times New Roman" pitchFamily="18" charset="0"/>
                <a:cs typeface="Times New Roman" pitchFamily="18" charset="0"/>
              </a:rPr>
              <a:t>arid and semi arid zones.</a:t>
            </a:r>
          </a:p>
          <a:p>
            <a:pPr algn="just">
              <a:buNone/>
            </a:pPr>
            <a:r>
              <a:rPr lang="en-US" sz="2200" dirty="0">
                <a:latin typeface="Times New Roman" pitchFamily="18" charset="0"/>
                <a:cs typeface="Times New Roman" pitchFamily="18" charset="0"/>
              </a:rPr>
              <a:t>    Prolonged intake of fluoride containing water stiffens the bone joints, particularly of spinal cord.</a:t>
            </a:r>
          </a:p>
          <a:p>
            <a:pPr algn="just">
              <a:buNone/>
            </a:pPr>
            <a:r>
              <a:rPr lang="en-US" sz="2200" dirty="0">
                <a:latin typeface="Times New Roman" pitchFamily="18" charset="0"/>
                <a:cs typeface="Times New Roman" pitchFamily="18" charset="0"/>
              </a:rPr>
              <a:t>     Fluoride is not absorbed in the blood stream. It has an affinity with calcium and thus get accumulated in bones, resulting in the mottling of teeth, pain in the bones and joint and outward bending of legs from the knees (</a:t>
            </a:r>
            <a:r>
              <a:rPr lang="en-US" sz="2200" b="1" dirty="0">
                <a:latin typeface="Times New Roman" pitchFamily="18" charset="0"/>
                <a:cs typeface="Times New Roman" pitchFamily="18" charset="0"/>
              </a:rPr>
              <a:t>Knock Knee syndrome</a:t>
            </a:r>
            <a:r>
              <a:rPr lang="en-US" sz="2200" dirty="0">
                <a:latin typeface="Times New Roman" pitchFamily="18" charset="0"/>
                <a:cs typeface="Times New Roman" pitchFamily="18" charset="0"/>
              </a:rPr>
              <a:t>).</a:t>
            </a:r>
            <a:endParaRPr lang="en-US"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Fluorosis crippling in India</a:t>
            </a:r>
          </a:p>
        </p:txBody>
      </p:sp>
      <p:pic>
        <p:nvPicPr>
          <p:cNvPr id="6146" name="Picture 2" descr="C:\Users\DELL\Downloads\images (1).jpg"/>
          <p:cNvPicPr>
            <a:picLocks noGrp="1" noChangeAspect="1" noChangeArrowheads="1"/>
          </p:cNvPicPr>
          <p:nvPr>
            <p:ph idx="1"/>
          </p:nvPr>
        </p:nvPicPr>
        <p:blipFill>
          <a:blip r:embed="rId2"/>
          <a:srcRect/>
          <a:stretch>
            <a:fillRect/>
          </a:stretch>
        </p:blipFill>
        <p:spPr bwMode="auto">
          <a:xfrm>
            <a:off x="1905000" y="1676400"/>
            <a:ext cx="5334000" cy="3429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just">
              <a:buNone/>
            </a:pPr>
            <a:r>
              <a:rPr lang="en-US" sz="2400" b="1" u="sng" dirty="0">
                <a:latin typeface="Times New Roman" pitchFamily="18" charset="0"/>
                <a:cs typeface="Times New Roman" pitchFamily="18" charset="0"/>
              </a:rPr>
              <a:t>d. Arsenic Pollution</a:t>
            </a:r>
            <a:r>
              <a:rPr lang="en-US" b="1" u="sng" dirty="0">
                <a:latin typeface="Times New Roman" pitchFamily="18" charset="0"/>
                <a:cs typeface="Times New Roman" pitchFamily="18" charset="0"/>
              </a:rPr>
              <a:t>: </a:t>
            </a:r>
            <a:endParaRPr lang="en-US" b="1" u="sng" dirty="0" smtClean="0">
              <a:latin typeface="Times New Roman" pitchFamily="18" charset="0"/>
              <a:cs typeface="Times New Roman" pitchFamily="18" charset="0"/>
            </a:endParaRPr>
          </a:p>
          <a:p>
            <a:pPr algn="just">
              <a:buNone/>
            </a:pPr>
            <a:endParaRPr lang="en-US" b="1" u="sng" dirty="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  SOURCES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Arsenic contamination of groundwater is a form of groundwater pollution which is often due to naturally occurring high concentrations of arsenic in  deeper levels of groundwater</a:t>
            </a:r>
            <a:r>
              <a:rPr lang="en-US" sz="2400" dirty="0" smtClean="0">
                <a:latin typeface="Times New Roman" pitchFamily="18" charset="0"/>
                <a:cs typeface="Times New Roman" pitchFamily="18" charset="0"/>
              </a:rPr>
              <a:t>.</a:t>
            </a:r>
          </a:p>
          <a:p>
            <a:pPr algn="just">
              <a:buNone/>
            </a:pPr>
            <a:endParaRPr lang="en-US" sz="2400"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   EFFECTS: </a:t>
            </a:r>
            <a:r>
              <a:rPr lang="en-US" sz="2400" dirty="0">
                <a:latin typeface="Times New Roman" pitchFamily="18" charset="0"/>
                <a:cs typeface="Times New Roman" pitchFamily="18" charset="0"/>
              </a:rPr>
              <a:t>In South Asia, arsenic contamination in groundwater in the Ganga- Brahmaputra fluvial plains in India and Padma-Meghna fluvial plains in Bangladesh has been found to have a huge impact on human health and its consequences have been reported as the world’s biggest groundwater calamities.</a:t>
            </a:r>
          </a:p>
          <a:p>
            <a:pPr algn="just">
              <a:buNone/>
            </a:pPr>
            <a:r>
              <a:rPr lang="en-US" sz="2400" dirty="0">
                <a:latin typeface="Times New Roman" pitchFamily="18" charset="0"/>
                <a:cs typeface="Times New Roman" pitchFamily="18" charset="0"/>
              </a:rPr>
              <a:t>    It  causes </a:t>
            </a:r>
            <a:r>
              <a:rPr lang="en-US" sz="2400" b="1" dirty="0">
                <a:latin typeface="Times New Roman" pitchFamily="18" charset="0"/>
                <a:cs typeface="Times New Roman" pitchFamily="18" charset="0"/>
              </a:rPr>
              <a:t>Arsenicosis</a:t>
            </a:r>
            <a:r>
              <a:rPr lang="en-US" sz="2400" dirty="0">
                <a:latin typeface="Times New Roman" pitchFamily="18" charset="0"/>
                <a:cs typeface="Times New Roman" pitchFamily="18" charset="0"/>
              </a:rPr>
              <a:t>, which occurs due to accumulation of large amounts of arsenic in the body. Arsenicosis leads to adverse health effects through inhibition of essential enzymes which ultimately leads to death from multi system organ failure.</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Arsenicosis</a:t>
            </a:r>
          </a:p>
        </p:txBody>
      </p:sp>
      <p:pic>
        <p:nvPicPr>
          <p:cNvPr id="7170" name="Picture 2" descr="C:\Users\DELL\Downloads\download (5).jpg"/>
          <p:cNvPicPr>
            <a:picLocks noGrp="1" noChangeAspect="1" noChangeArrowheads="1"/>
          </p:cNvPicPr>
          <p:nvPr>
            <p:ph idx="1"/>
          </p:nvPr>
        </p:nvPicPr>
        <p:blipFill>
          <a:blip r:embed="rId2"/>
          <a:srcRect/>
          <a:stretch>
            <a:fillRect/>
          </a:stretch>
        </p:blipFill>
        <p:spPr bwMode="auto">
          <a:xfrm>
            <a:off x="990600" y="1524000"/>
            <a:ext cx="3810000" cy="3234531"/>
          </a:xfrm>
          <a:prstGeom prst="rect">
            <a:avLst/>
          </a:prstGeom>
          <a:noFill/>
        </p:spPr>
      </p:pic>
      <p:pic>
        <p:nvPicPr>
          <p:cNvPr id="7171" name="Picture 3" descr="C:\Users\DELL\Downloads\download (6).jpg"/>
          <p:cNvPicPr>
            <a:picLocks noChangeAspect="1" noChangeArrowheads="1"/>
          </p:cNvPicPr>
          <p:nvPr/>
        </p:nvPicPr>
        <p:blipFill>
          <a:blip r:embed="rId3"/>
          <a:srcRect/>
          <a:stretch>
            <a:fillRect/>
          </a:stretch>
        </p:blipFill>
        <p:spPr bwMode="auto">
          <a:xfrm>
            <a:off x="4419600" y="1447800"/>
            <a:ext cx="1828800" cy="3352800"/>
          </a:xfrm>
          <a:prstGeom prst="rect">
            <a:avLst/>
          </a:prstGeom>
          <a:noFill/>
        </p:spPr>
      </p:pic>
      <p:pic>
        <p:nvPicPr>
          <p:cNvPr id="7172" name="Picture 4" descr="C:\Users\DELL\Downloads\images (2).jpg"/>
          <p:cNvPicPr>
            <a:picLocks noChangeAspect="1" noChangeArrowheads="1"/>
          </p:cNvPicPr>
          <p:nvPr/>
        </p:nvPicPr>
        <p:blipFill>
          <a:blip r:embed="rId4"/>
          <a:srcRect/>
          <a:stretch>
            <a:fillRect/>
          </a:stretch>
        </p:blipFill>
        <p:spPr bwMode="auto">
          <a:xfrm>
            <a:off x="6324600" y="1524001"/>
            <a:ext cx="2209800" cy="304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9029"/>
            <a:ext cx="7886700" cy="1325563"/>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5.Thermal pollution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90600"/>
            <a:ext cx="7886700" cy="5334000"/>
          </a:xfrm>
        </p:spPr>
        <p:txBody>
          <a:bodyPr>
            <a:noAutofit/>
          </a:bodyPr>
          <a:lstStyle/>
          <a:p>
            <a:pPr algn="ctr">
              <a:buNone/>
            </a:pPr>
            <a:endParaRPr lang="en-US" sz="22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The broadest definition of </a:t>
            </a:r>
            <a:r>
              <a:rPr lang="en-US" sz="2200" b="1" dirty="0" smtClean="0">
                <a:latin typeface="Times New Roman" pitchFamily="18" charset="0"/>
                <a:cs typeface="Times New Roman" pitchFamily="18" charset="0"/>
              </a:rPr>
              <a:t>thermal pollution </a:t>
            </a:r>
            <a:r>
              <a:rPr lang="en-US" sz="2200" dirty="0" smtClean="0">
                <a:latin typeface="Times New Roman" pitchFamily="18" charset="0"/>
                <a:cs typeface="Times New Roman" pitchFamily="18" charset="0"/>
              </a:rPr>
              <a:t>is the degradation of water quality by any process that changes ambient water temperature. Thermal pollution is usually associated with increases of water temperatures in a stream, lake or ocean due to the discharge of heated water from industrial processes, such as the generation of electricity. </a:t>
            </a:r>
          </a:p>
          <a:p>
            <a:pPr algn="just">
              <a:buNone/>
            </a:pPr>
            <a:endParaRPr lang="en-US" sz="2200" dirty="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SOURCES: </a:t>
            </a:r>
            <a:r>
              <a:rPr lang="en-US" sz="2200" dirty="0" smtClean="0">
                <a:latin typeface="Times New Roman" pitchFamily="18" charset="0"/>
                <a:cs typeface="Times New Roman" pitchFamily="18" charset="0"/>
              </a:rPr>
              <a:t>The major sources of thermal pollution are discharge of heated water into water bodies from:-</a:t>
            </a:r>
          </a:p>
          <a:p>
            <a:pPr algn="just"/>
            <a:r>
              <a:rPr lang="en-US" sz="2200" dirty="0" smtClean="0">
                <a:latin typeface="Times New Roman" pitchFamily="18" charset="0"/>
                <a:cs typeface="Times New Roman" pitchFamily="18" charset="0"/>
              </a:rPr>
              <a:t>Nuclear power plant</a:t>
            </a:r>
          </a:p>
          <a:p>
            <a:pPr algn="just"/>
            <a:r>
              <a:rPr lang="en-US" sz="2200" dirty="0" smtClean="0">
                <a:latin typeface="Times New Roman" pitchFamily="18" charset="0"/>
                <a:cs typeface="Times New Roman" pitchFamily="18" charset="0"/>
              </a:rPr>
              <a:t>Hydroelectric power</a:t>
            </a:r>
          </a:p>
          <a:p>
            <a:pPr algn="just"/>
            <a:r>
              <a:rPr lang="en-US" sz="2200" dirty="0" smtClean="0">
                <a:latin typeface="Times New Roman" pitchFamily="18" charset="0"/>
                <a:cs typeface="Times New Roman" pitchFamily="18" charset="0"/>
              </a:rPr>
              <a:t>Coal fired power plants</a:t>
            </a:r>
          </a:p>
          <a:p>
            <a:pPr algn="just"/>
            <a:r>
              <a:rPr lang="en-US" sz="2200" dirty="0" smtClean="0">
                <a:latin typeface="Times New Roman" pitchFamily="18" charset="0"/>
                <a:cs typeface="Times New Roman" pitchFamily="18" charset="0"/>
              </a:rPr>
              <a:t>Industrial effluents</a:t>
            </a:r>
          </a:p>
          <a:p>
            <a:pPr algn="just"/>
            <a:r>
              <a:rPr lang="en-US" sz="2200" dirty="0" smtClean="0">
                <a:latin typeface="Times New Roman" pitchFamily="18" charset="0"/>
                <a:cs typeface="Times New Roman" pitchFamily="18" charset="0"/>
              </a:rPr>
              <a:t>Thermal shock</a:t>
            </a:r>
          </a:p>
          <a:p>
            <a:pPr marL="0" indent="0" algn="just">
              <a:buNone/>
            </a:pPr>
            <a:endParaRPr lang="en-US" sz="1800" b="1"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Iceland Geothermal Power Plant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6077" y="1825625"/>
            <a:ext cx="6231846" cy="4351338"/>
          </a:xfrm>
        </p:spPr>
      </p:pic>
    </p:spTree>
    <p:extLst>
      <p:ext uri="{BB962C8B-B14F-4D97-AF65-F5344CB8AC3E}">
        <p14:creationId xmlns:p14="http://schemas.microsoft.com/office/powerpoint/2010/main" val="402169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8600"/>
            <a:ext cx="7886700" cy="5948363"/>
          </a:xfrm>
        </p:spPr>
        <p:txBody>
          <a:bodyPr>
            <a:noAutofit/>
          </a:bodyPr>
          <a:lstStyle/>
          <a:p>
            <a:pPr marL="0" indent="0">
              <a:buNone/>
            </a:pPr>
            <a:r>
              <a:rPr lang="en-US" sz="2200" b="1" dirty="0" smtClean="0">
                <a:latin typeface="Times New Roman" panose="02020603050405020304" pitchFamily="18" charset="0"/>
                <a:cs typeface="Times New Roman" panose="02020603050405020304" pitchFamily="18" charset="0"/>
              </a:rPr>
              <a:t>Effects:</a:t>
            </a:r>
          </a:p>
          <a:p>
            <a:r>
              <a:rPr lang="en-US" sz="2200" dirty="0" smtClean="0">
                <a:latin typeface="Times New Roman" panose="02020603050405020304" pitchFamily="18" charset="0"/>
                <a:cs typeface="Times New Roman" panose="02020603050405020304" pitchFamily="18" charset="0"/>
              </a:rPr>
              <a:t>Elevated </a:t>
            </a:r>
            <a:r>
              <a:rPr lang="en-US" sz="2200" dirty="0" smtClean="0">
                <a:latin typeface="Times New Roman" panose="02020603050405020304" pitchFamily="18" charset="0"/>
                <a:cs typeface="Times New Roman" panose="02020603050405020304" pitchFamily="18" charset="0"/>
              </a:rPr>
              <a:t>temperature decreases the level of dissolved oxygen of water.</a:t>
            </a:r>
          </a:p>
          <a:p>
            <a:r>
              <a:rPr lang="en-US" sz="2200" dirty="0" smtClean="0">
                <a:latin typeface="Times New Roman" panose="02020603050405020304" pitchFamily="18" charset="0"/>
                <a:cs typeface="Times New Roman" panose="02020603050405020304" pitchFamily="18" charset="0"/>
              </a:rPr>
              <a:t>Increases the metabolic rate of aquatic animals.</a:t>
            </a:r>
          </a:p>
          <a:p>
            <a:r>
              <a:rPr lang="en-US" sz="2200" dirty="0" smtClean="0">
                <a:latin typeface="Times New Roman" panose="02020603050405020304" pitchFamily="18" charset="0"/>
                <a:cs typeface="Times New Roman" panose="02020603050405020304" pitchFamily="18" charset="0"/>
              </a:rPr>
              <a:t>Warmer water can reduce the fertility of some organisms. Other species may suffer birth defects or lay deformed eggs because of chemical changes in the body caused by warmer water.</a:t>
            </a:r>
          </a:p>
          <a:p>
            <a:r>
              <a:rPr lang="en-US" sz="2200" dirty="0" smtClean="0">
                <a:latin typeface="Times New Roman" panose="02020603050405020304" pitchFamily="18" charset="0"/>
                <a:cs typeface="Times New Roman" panose="02020603050405020304" pitchFamily="18" charset="0"/>
              </a:rPr>
              <a:t>High temperature limits oxygen dispersion into deeper waters, contributing to anaerobic conditions.</a:t>
            </a:r>
          </a:p>
          <a:p>
            <a:r>
              <a:rPr lang="en-US" sz="2200" dirty="0" smtClean="0">
                <a:latin typeface="Times New Roman" panose="02020603050405020304" pitchFamily="18" charset="0"/>
                <a:cs typeface="Times New Roman" panose="02020603050405020304" pitchFamily="18" charset="0"/>
              </a:rPr>
              <a:t>Changes in the environment may also result in a migration of organisms to another, more suitable environment.</a:t>
            </a:r>
          </a:p>
          <a:p>
            <a:r>
              <a:rPr lang="en-US" sz="2200" dirty="0" smtClean="0">
                <a:latin typeface="Times New Roman" panose="02020603050405020304" pitchFamily="18" charset="0"/>
                <a:cs typeface="Times New Roman" panose="02020603050405020304" pitchFamily="18" charset="0"/>
              </a:rPr>
              <a:t>Loss of biodiversity</a:t>
            </a:r>
          </a:p>
          <a:p>
            <a:r>
              <a:rPr lang="en-US" sz="2200" dirty="0" smtClean="0">
                <a:latin typeface="Times New Roman" panose="02020603050405020304" pitchFamily="18" charset="0"/>
                <a:cs typeface="Times New Roman" panose="02020603050405020304" pitchFamily="18" charset="0"/>
              </a:rPr>
              <a:t>Increased toxins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03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448550" cy="1325563"/>
          </a:xfrm>
        </p:spPr>
        <p:txBody>
          <a:bodyPr/>
          <a:lstStyle/>
          <a:p>
            <a:pPr algn="ctr"/>
            <a:r>
              <a:rPr lang="en-US" b="1" dirty="0" smtClean="0"/>
              <a:t> </a:t>
            </a:r>
            <a:r>
              <a:rPr lang="en-US" b="1" dirty="0"/>
              <a:t> </a:t>
            </a:r>
            <a:r>
              <a:rPr lang="en-US" b="1" dirty="0" smtClean="0"/>
              <a:t>    </a:t>
            </a:r>
            <a:r>
              <a:rPr lang="en-US" sz="3200" b="1" dirty="0" smtClean="0">
                <a:latin typeface="Times New Roman" panose="02020603050405020304" pitchFamily="18" charset="0"/>
                <a:cs typeface="Times New Roman" panose="02020603050405020304" pitchFamily="18" charset="0"/>
              </a:rPr>
              <a:t>6.OIL POLLUTANTS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286" y="1143000"/>
            <a:ext cx="8726714" cy="5105400"/>
          </a:xfrm>
        </p:spPr>
        <p:txBody>
          <a:bodyPr>
            <a:noAutofit/>
          </a:bodyPr>
          <a:lstStyle/>
          <a:p>
            <a:pPr algn="just">
              <a:buNone/>
            </a:pPr>
            <a:r>
              <a:rPr lang="en-US" sz="1800" b="1" dirty="0">
                <a:cs typeface="Times New Roman" pitchFamily="18" charset="0"/>
              </a:rPr>
              <a:t> </a:t>
            </a:r>
            <a:r>
              <a:rPr lang="en-US" sz="1800" b="1" dirty="0" smtClean="0">
                <a:cs typeface="Times New Roman" pitchFamily="18" charset="0"/>
              </a:rPr>
              <a:t> </a:t>
            </a:r>
            <a:r>
              <a:rPr lang="en-US" sz="2200" dirty="0" smtClean="0">
                <a:cs typeface="Times New Roman" pitchFamily="18" charset="0"/>
              </a:rPr>
              <a:t>An</a:t>
            </a:r>
            <a:r>
              <a:rPr lang="en-US" sz="2200" b="1" dirty="0" smtClean="0">
                <a:cs typeface="Times New Roman" pitchFamily="18" charset="0"/>
              </a:rPr>
              <a:t> oil spill </a:t>
            </a:r>
            <a:r>
              <a:rPr lang="en-US" sz="2200" dirty="0" smtClean="0">
                <a:cs typeface="Times New Roman" pitchFamily="18" charset="0"/>
              </a:rPr>
              <a:t>is the release of a liquid petroleum hydrocarbon into the environment especially marine areas due to human activity and is the form of pollution</a:t>
            </a:r>
            <a:endParaRPr lang="en-US" sz="2200" b="1" dirty="0">
              <a:cs typeface="Times New Roman" pitchFamily="18" charset="0"/>
            </a:endParaRPr>
          </a:p>
          <a:p>
            <a:pPr algn="just">
              <a:buNone/>
            </a:pPr>
            <a:r>
              <a:rPr lang="en-US" sz="2200" b="1" dirty="0">
                <a:cs typeface="Times New Roman" pitchFamily="18" charset="0"/>
              </a:rPr>
              <a:t>SOURCES: </a:t>
            </a:r>
            <a:r>
              <a:rPr lang="en-US" sz="2200" dirty="0">
                <a:cs typeface="Times New Roman" pitchFamily="18" charset="0"/>
              </a:rPr>
              <a:t>Pipeline spills, tank vessel spills, operational discharges from cargo washings, coastal facilities spills, and gross atmospheric deposition of </a:t>
            </a:r>
            <a:r>
              <a:rPr lang="en-US" sz="2200" dirty="0" smtClean="0">
                <a:cs typeface="Times New Roman" pitchFamily="18" charset="0"/>
              </a:rPr>
              <a:t>Volatile </a:t>
            </a:r>
            <a:r>
              <a:rPr lang="en-US" sz="2200" dirty="0" smtClean="0">
                <a:cs typeface="Times New Roman" pitchFamily="18" charset="0"/>
              </a:rPr>
              <a:t>O</a:t>
            </a:r>
            <a:r>
              <a:rPr lang="en-US" sz="2200" dirty="0" smtClean="0">
                <a:cs typeface="Times New Roman" pitchFamily="18" charset="0"/>
              </a:rPr>
              <a:t>rganic Compounds(VOCs)s </a:t>
            </a:r>
            <a:r>
              <a:rPr lang="en-US" sz="2200" dirty="0">
                <a:cs typeface="Times New Roman" pitchFamily="18" charset="0"/>
              </a:rPr>
              <a:t>releases from tankers.</a:t>
            </a:r>
            <a:endParaRPr lang="en-US" sz="2200" b="1" dirty="0">
              <a:cs typeface="Times New Roman" pitchFamily="18" charset="0"/>
            </a:endParaRPr>
          </a:p>
          <a:p>
            <a:pPr marL="0" indent="0" algn="just">
              <a:buNone/>
            </a:pPr>
            <a:r>
              <a:rPr lang="en-US" sz="2200" dirty="0">
                <a:cs typeface="Times New Roman" pitchFamily="18" charset="0"/>
              </a:rPr>
              <a:t> </a:t>
            </a:r>
            <a:r>
              <a:rPr lang="en-US" sz="2200" b="1" dirty="0" smtClean="0">
                <a:cs typeface="Times New Roman" pitchFamily="18" charset="0"/>
              </a:rPr>
              <a:t>EFFECTS: -</a:t>
            </a:r>
            <a:r>
              <a:rPr lang="en-US" sz="2200" dirty="0" smtClean="0">
                <a:cs typeface="Times New Roman" pitchFamily="18" charset="0"/>
              </a:rPr>
              <a:t>Oil spills frequently kill marine mammals such as whales, dolphins, seals and sea otters.</a:t>
            </a:r>
          </a:p>
          <a:p>
            <a:pPr algn="just">
              <a:buNone/>
            </a:pPr>
            <a:r>
              <a:rPr lang="en-US" sz="2200" dirty="0" smtClean="0">
                <a:cs typeface="Times New Roman" pitchFamily="18" charset="0"/>
              </a:rPr>
              <a:t>-Oil can clog blowholes of whales and dolphins ,making it impossible for them to breathe properly and disrupting their ability to communicate.</a:t>
            </a:r>
          </a:p>
          <a:p>
            <a:pPr algn="just">
              <a:buNone/>
            </a:pPr>
            <a:r>
              <a:rPr lang="en-US" sz="2200" dirty="0" smtClean="0">
                <a:cs typeface="Times New Roman" pitchFamily="18" charset="0"/>
              </a:rPr>
              <a:t>-Oil coats fur of otters and seals, leaving them vulnerable to hypothermia.</a:t>
            </a:r>
          </a:p>
          <a:p>
            <a:pPr algn="just">
              <a:buNone/>
            </a:pPr>
            <a:r>
              <a:rPr lang="en-US" sz="2200" dirty="0" smtClean="0">
                <a:cs typeface="Times New Roman" pitchFamily="18" charset="0"/>
              </a:rPr>
              <a:t>-Oil spills destroyed eggs of fishes such as salmon and herring eggs.    </a:t>
            </a:r>
          </a:p>
          <a:p>
            <a:pPr algn="just">
              <a:buNone/>
            </a:pPr>
            <a:r>
              <a:rPr lang="en-US" sz="2200" dirty="0" smtClean="0">
                <a:cs typeface="Times New Roman" pitchFamily="18" charset="0"/>
              </a:rPr>
              <a:t> - Long-term damage to species and their habitats and nesting or breeding ground is one of the most far-reaching environmental effects caused by oil spills.</a:t>
            </a:r>
          </a:p>
          <a:p>
            <a:pPr algn="just">
              <a:buNone/>
            </a:pPr>
            <a:r>
              <a:rPr lang="en-US" sz="2200" dirty="0" smtClean="0">
                <a:cs typeface="Times New Roman" pitchFamily="18" charset="0"/>
              </a:rPr>
              <a:t>-Oil spills can disrupt migratory patterns of birds. </a:t>
            </a:r>
            <a:endParaRPr lang="en-US" sz="2200" dirty="0">
              <a:cs typeface="Times New Roman" pitchFamily="18" charset="0"/>
            </a:endParaRPr>
          </a:p>
          <a:p>
            <a:pPr algn="just"/>
            <a:endParaRPr lang="en-US" sz="1800" dirty="0"/>
          </a:p>
        </p:txBody>
      </p:sp>
    </p:spTree>
    <p:extLst>
      <p:ext uri="{BB962C8B-B14F-4D97-AF65-F5344CB8AC3E}">
        <p14:creationId xmlns:p14="http://schemas.microsoft.com/office/powerpoint/2010/main" val="3613245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1" dirty="0" smtClean="0">
                <a:latin typeface="Times New Roman" panose="02020603050405020304" pitchFamily="18" charset="0"/>
                <a:cs typeface="Times New Roman" panose="02020603050405020304" pitchFamily="18" charset="0"/>
              </a:rPr>
              <a:t>Exxon Valdez oil spill-The </a:t>
            </a:r>
            <a:r>
              <a:rPr lang="en-US" sz="2200" dirty="0" smtClean="0">
                <a:latin typeface="Times New Roman" panose="02020603050405020304" pitchFamily="18" charset="0"/>
                <a:cs typeface="Times New Roman" panose="02020603050405020304" pitchFamily="18" charset="0"/>
              </a:rPr>
              <a:t>Exxon Valdez oil spill occurred in Prince William Sound, Alaska, March </a:t>
            </a:r>
            <a:r>
              <a:rPr lang="en-US" sz="2200" dirty="0" smtClean="0">
                <a:latin typeface="Times New Roman" panose="02020603050405020304" pitchFamily="18" charset="0"/>
                <a:cs typeface="Times New Roman" panose="02020603050405020304" pitchFamily="18" charset="0"/>
              </a:rPr>
              <a:t>24,1989</a:t>
            </a:r>
            <a:r>
              <a:rPr lang="en-US" sz="2200" dirty="0" smtClean="0">
                <a:latin typeface="Times New Roman" panose="02020603050405020304" pitchFamily="18" charset="0"/>
                <a:cs typeface="Times New Roman" panose="02020603050405020304" pitchFamily="18" charset="0"/>
              </a:rPr>
              <a:t>, when Exxon Valdez, an oil tanker owned by Exxon Shipping Company, bound for Long Beach, California, struck Prince William </a:t>
            </a:r>
            <a:r>
              <a:rPr lang="en-US" sz="2200" dirty="0" smtClean="0">
                <a:latin typeface="Times New Roman" panose="02020603050405020304" pitchFamily="18" charset="0"/>
                <a:cs typeface="Times New Roman" panose="02020603050405020304" pitchFamily="18" charset="0"/>
              </a:rPr>
              <a:t>Sound’s Bligh Reef, </a:t>
            </a:r>
            <a:r>
              <a:rPr lang="en-US" sz="2200" dirty="0" smtClean="0">
                <a:latin typeface="Times New Roman" panose="02020603050405020304" pitchFamily="18" charset="0"/>
                <a:cs typeface="Times New Roman" panose="02020603050405020304" pitchFamily="18" charset="0"/>
              </a:rPr>
              <a:t>Alaska </a:t>
            </a:r>
            <a:endParaRPr lang="en-US" sz="2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027" y="1825625"/>
            <a:ext cx="7513946" cy="4351338"/>
          </a:xfrm>
        </p:spPr>
      </p:pic>
    </p:spTree>
    <p:extLst>
      <p:ext uri="{BB962C8B-B14F-4D97-AF65-F5344CB8AC3E}">
        <p14:creationId xmlns:p14="http://schemas.microsoft.com/office/powerpoint/2010/main" val="206741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886700" cy="5943600"/>
          </a:xfrm>
        </p:spPr>
        <p:txBody>
          <a:bodyPr>
            <a:noAutofit/>
          </a:bodyPr>
          <a:lstStyle/>
          <a:p>
            <a:pPr algn="just"/>
            <a:r>
              <a:rPr lang="en-US" sz="2200" b="1" dirty="0" smtClean="0">
                <a:latin typeface="Times New Roman" pitchFamily="18" charset="0"/>
                <a:cs typeface="Times New Roman" pitchFamily="18" charset="0"/>
              </a:rPr>
              <a:t>Ground water pollution: </a:t>
            </a:r>
            <a:r>
              <a:rPr lang="en-US" sz="2200" dirty="0" smtClean="0">
                <a:latin typeface="Times New Roman" pitchFamily="18" charset="0"/>
                <a:cs typeface="Times New Roman" pitchFamily="18" charset="0"/>
              </a:rPr>
              <a:t>Groundwater pollution occurs as a result of release of pollutants into the ground to natural underground water reservoir known as aquifers</a:t>
            </a:r>
            <a:r>
              <a:rPr lang="en-US" sz="2200" dirty="0" smtClean="0">
                <a:latin typeface="Times New Roman" pitchFamily="18" charset="0"/>
                <a:cs typeface="Times New Roman" pitchFamily="18" charset="0"/>
              </a:rPr>
              <a:t>.</a:t>
            </a:r>
          </a:p>
          <a:p>
            <a:pPr algn="just"/>
            <a:endParaRPr lang="en-US" sz="2200"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Marine pollution:</a:t>
            </a:r>
            <a:r>
              <a:rPr lang="en-US" sz="2200" dirty="0" smtClean="0">
                <a:latin typeface="Times New Roman" pitchFamily="18" charset="0"/>
                <a:cs typeface="Times New Roman" pitchFamily="18" charset="0"/>
              </a:rPr>
              <a:t> Any detrimental alteration of the marine environment caused by the intentional or accidental release of dangerous or toxic substances, such as industrial, commercial and urban waste water is known as marine pollution</a:t>
            </a:r>
            <a:r>
              <a:rPr lang="en-US" sz="2200" dirty="0" smtClean="0">
                <a:latin typeface="Times New Roman" pitchFamily="18" charset="0"/>
                <a:cs typeface="Times New Roman" pitchFamily="18" charset="0"/>
              </a:rPr>
              <a:t>.</a:t>
            </a:r>
          </a:p>
          <a:p>
            <a:pPr algn="just"/>
            <a:endParaRPr lang="en-US" sz="2200" b="1" dirty="0" smtClean="0">
              <a:latin typeface="Times New Roman" pitchFamily="18" charset="0"/>
              <a:cs typeface="Times New Roman" pitchFamily="18" charset="0"/>
            </a:endParaRPr>
          </a:p>
          <a:p>
            <a:pPr marL="0" indent="0" algn="just">
              <a:buNone/>
            </a:pPr>
            <a:r>
              <a:rPr lang="en-US" sz="2200" b="1" dirty="0" smtClean="0">
                <a:latin typeface="Times New Roman" pitchFamily="18" charset="0"/>
                <a:cs typeface="Times New Roman" pitchFamily="18" charset="0"/>
              </a:rPr>
              <a:t>Sources of water pollution</a:t>
            </a:r>
            <a:endParaRPr lang="en-US" sz="2200" b="1"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Point sources </a:t>
            </a:r>
            <a:r>
              <a:rPr lang="en-US" sz="2200" dirty="0">
                <a:latin typeface="Times New Roman" pitchFamily="18" charset="0"/>
                <a:cs typeface="Times New Roman" pitchFamily="18" charset="0"/>
              </a:rPr>
              <a:t>are distinct and confined, such as pipes from industrial or municipal sites that empty into streams or </a:t>
            </a:r>
            <a:r>
              <a:rPr lang="en-US" sz="2200" dirty="0" smtClean="0">
                <a:latin typeface="Times New Roman" pitchFamily="18" charset="0"/>
                <a:cs typeface="Times New Roman" pitchFamily="18" charset="0"/>
              </a:rPr>
              <a:t>rivers</a:t>
            </a:r>
            <a:endParaRPr lang="en-US" sz="2200" b="1"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Nonpoint sources, </a:t>
            </a:r>
            <a:r>
              <a:rPr lang="en-US" sz="2200" dirty="0">
                <a:latin typeface="Times New Roman" pitchFamily="18" charset="0"/>
                <a:cs typeface="Times New Roman" pitchFamily="18" charset="0"/>
              </a:rPr>
              <a:t> such as runoff, are diffused and intermittent and </a:t>
            </a:r>
            <a:r>
              <a:rPr lang="en-US" sz="2200" dirty="0" smtClean="0">
                <a:latin typeface="Times New Roman" pitchFamily="18" charset="0"/>
                <a:cs typeface="Times New Roman" pitchFamily="18" charset="0"/>
              </a:rPr>
              <a:t>are influenced </a:t>
            </a:r>
            <a:r>
              <a:rPr lang="en-US" sz="2200" dirty="0">
                <a:latin typeface="Times New Roman" pitchFamily="18" charset="0"/>
                <a:cs typeface="Times New Roman" pitchFamily="18" charset="0"/>
              </a:rPr>
              <a:t>by factors such as land use, climate, hydrology, geology </a:t>
            </a:r>
            <a:r>
              <a:rPr lang="en-US" sz="2200" dirty="0" smtClean="0">
                <a:latin typeface="Times New Roman" pitchFamily="18" charset="0"/>
                <a:cs typeface="Times New Roman" pitchFamily="18" charset="0"/>
              </a:rPr>
              <a:t>etc.</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252622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47C5A-2C62-49AA-BAF8-CFAF98656B29}"/>
              </a:ext>
            </a:extLst>
          </p:cNvPr>
          <p:cNvSpPr>
            <a:spLocks noGrp="1"/>
          </p:cNvSpPr>
          <p:nvPr>
            <p:ph type="title"/>
          </p:nvPr>
        </p:nvSpPr>
        <p:spPr>
          <a:xfrm>
            <a:off x="-685800" y="25400"/>
            <a:ext cx="7886700" cy="1052512"/>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7. </a:t>
            </a:r>
            <a:r>
              <a:rPr lang="en-US" sz="3200" b="1" dirty="0">
                <a:latin typeface="Times New Roman" panose="02020603050405020304" pitchFamily="18" charset="0"/>
                <a:cs typeface="Times New Roman" panose="02020603050405020304" pitchFamily="18" charset="0"/>
              </a:rPr>
              <a:t>RADIOACTIVE</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POLLUTANT</a:t>
            </a: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90DFF2B-DB58-48EE-B3FE-F1D7BF5AB03F}"/>
              </a:ext>
            </a:extLst>
          </p:cNvPr>
          <p:cNvSpPr>
            <a:spLocks noGrp="1"/>
          </p:cNvSpPr>
          <p:nvPr>
            <p:ph idx="1"/>
          </p:nvPr>
        </p:nvSpPr>
        <p:spPr>
          <a:xfrm>
            <a:off x="381000" y="914400"/>
            <a:ext cx="8229600" cy="4525963"/>
          </a:xfrm>
        </p:spPr>
        <p:txBody>
          <a:bodyPr>
            <a:no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Radioactive pollution </a:t>
            </a:r>
            <a:r>
              <a:rPr lang="en-US" sz="2200" dirty="0" smtClean="0">
                <a:latin typeface="Times New Roman" panose="02020603050405020304" pitchFamily="18" charset="0"/>
                <a:cs typeface="Times New Roman" panose="02020603050405020304" pitchFamily="18" charset="0"/>
              </a:rPr>
              <a:t>is the deposition of, or presence of radioactive substances on surfaces or within solids, liquids or gases, where their presence is undesirable.</a:t>
            </a:r>
          </a:p>
          <a:p>
            <a:pPr marL="0" indent="0" algn="just">
              <a:buNone/>
            </a:pPr>
            <a:r>
              <a:rPr lang="en-US" sz="2200" b="1" dirty="0" smtClean="0">
                <a:latin typeface="Times New Roman" panose="02020603050405020304" pitchFamily="18" charset="0"/>
                <a:cs typeface="Times New Roman" panose="02020603050405020304" pitchFamily="18" charset="0"/>
              </a:rPr>
              <a:t>Sources:</a:t>
            </a:r>
          </a:p>
          <a:p>
            <a:pPr algn="just"/>
            <a:r>
              <a:rPr lang="en-US" sz="2200" dirty="0" smtClean="0">
                <a:latin typeface="Times New Roman" panose="02020603050405020304" pitchFamily="18" charset="0"/>
                <a:cs typeface="Times New Roman" panose="02020603050405020304" pitchFamily="18" charset="0"/>
              </a:rPr>
              <a:t>Radioactivity present in surface continental waters is mainly due to the presence of radioactive elements in the earth’s crust.</a:t>
            </a:r>
          </a:p>
          <a:p>
            <a:pPr algn="just"/>
            <a:r>
              <a:rPr lang="en-US" sz="2200" dirty="0" smtClean="0">
                <a:latin typeface="Times New Roman" panose="02020603050405020304" pitchFamily="18" charset="0"/>
                <a:cs typeface="Times New Roman" panose="02020603050405020304" pitchFamily="18" charset="0"/>
              </a:rPr>
              <a:t>Other artificial radionuclides have appeared due to such human activities as nuclear power plants, nuclear weapons testing and manufacture and use of radioactive sources.</a:t>
            </a:r>
          </a:p>
          <a:p>
            <a:pPr algn="just"/>
            <a:r>
              <a:rPr lang="en-US" sz="2200" dirty="0" smtClean="0">
                <a:latin typeface="Times New Roman" panose="02020603050405020304" pitchFamily="18" charset="0"/>
                <a:cs typeface="Times New Roman" panose="02020603050405020304" pitchFamily="18" charset="0"/>
              </a:rPr>
              <a:t>There are two sources of radioactive contamination in drinking water. The first is naturally occurring radionuclides that are contained in the soil that water moves through. The second source of radioactive contamination come from man-made sources.</a:t>
            </a:r>
          </a:p>
          <a:p>
            <a:pPr marL="0" indent="0" algn="just">
              <a:buNone/>
            </a:pPr>
            <a:endParaRPr lang="en-US" sz="2000" dirty="0"/>
          </a:p>
          <a:p>
            <a:pPr marL="0" indent="0" algn="just">
              <a:buNone/>
            </a:pPr>
            <a:endParaRPr lang="en-US" sz="2000" dirty="0"/>
          </a:p>
          <a:p>
            <a:pPr marL="0" indent="0" algn="just">
              <a:buNone/>
            </a:pPr>
            <a:endParaRPr lang="en-US" sz="2000" b="1" dirty="0"/>
          </a:p>
        </p:txBody>
      </p:sp>
    </p:spTree>
    <p:extLst>
      <p:ext uri="{BB962C8B-B14F-4D97-AF65-F5344CB8AC3E}">
        <p14:creationId xmlns:p14="http://schemas.microsoft.com/office/powerpoint/2010/main" val="130878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886700" cy="6172200"/>
          </a:xfrm>
        </p:spPr>
        <p:txBody>
          <a:bodyPr>
            <a:normAutofit fontScale="92500"/>
          </a:bodyPr>
          <a:lstStyle/>
          <a:p>
            <a:pPr marL="0" indent="0" algn="just">
              <a:buNone/>
            </a:pPr>
            <a:r>
              <a:rPr lang="en-US" sz="2400" b="1" dirty="0" smtClean="0">
                <a:latin typeface="Times New Roman" panose="02020603050405020304" pitchFamily="18" charset="0"/>
                <a:cs typeface="Times New Roman" panose="02020603050405020304" pitchFamily="18" charset="0"/>
              </a:rPr>
              <a:t>Effects: </a:t>
            </a:r>
            <a:r>
              <a:rPr lang="en-US" sz="2400" dirty="0" smtClean="0">
                <a:latin typeface="Times New Roman" panose="02020603050405020304" pitchFamily="18" charset="0"/>
                <a:cs typeface="Times New Roman" panose="02020603050405020304" pitchFamily="18" charset="0"/>
              </a:rPr>
              <a:t>Radionuclides </a:t>
            </a:r>
            <a:r>
              <a:rPr lang="en-US" sz="2400" dirty="0" smtClean="0">
                <a:latin typeface="Times New Roman" panose="02020603050405020304" pitchFamily="18" charset="0"/>
                <a:cs typeface="Times New Roman" panose="02020603050405020304" pitchFamily="18" charset="0"/>
              </a:rPr>
              <a:t>found in drinking water are uranium, thorium and actinium and include the naturally occurring elements radium, uranium and the radioactive gas radon.</a:t>
            </a:r>
          </a:p>
          <a:p>
            <a:pPr algn="just"/>
            <a:r>
              <a:rPr lang="en-US" sz="2400" dirty="0" smtClean="0">
                <a:latin typeface="Times New Roman" panose="02020603050405020304" pitchFamily="18" charset="0"/>
                <a:cs typeface="Times New Roman" panose="02020603050405020304" pitchFamily="18" charset="0"/>
              </a:rPr>
              <a:t>Radium concentrates in the bones and can cause cancers.</a:t>
            </a:r>
          </a:p>
          <a:p>
            <a:pPr algn="just"/>
            <a:r>
              <a:rPr lang="en-US" sz="2400" dirty="0" smtClean="0">
                <a:latin typeface="Times New Roman" panose="02020603050405020304" pitchFamily="18" charset="0"/>
                <a:cs typeface="Times New Roman" panose="02020603050405020304" pitchFamily="18" charset="0"/>
              </a:rPr>
              <a:t>Uranium can cause cancers in the bones and can have a toxic effect on kidneys.</a:t>
            </a:r>
          </a:p>
          <a:p>
            <a:pPr algn="just"/>
            <a:r>
              <a:rPr lang="en-US" sz="2400" dirty="0" smtClean="0">
                <a:latin typeface="Times New Roman" panose="02020603050405020304" pitchFamily="18" charset="0"/>
                <a:cs typeface="Times New Roman" panose="02020603050405020304" pitchFamily="18" charset="0"/>
              </a:rPr>
              <a:t>Bean et al.(1982) found increased rates of bladder cancer in males, breast cancer in females and lung cancer in both sexes in association with increasing </a:t>
            </a:r>
            <a:r>
              <a:rPr lang="en-US" sz="2400" baseline="30000" dirty="0" smtClean="0">
                <a:latin typeface="Times New Roman" panose="02020603050405020304" pitchFamily="18" charset="0"/>
                <a:cs typeface="Times New Roman" panose="02020603050405020304" pitchFamily="18" charset="0"/>
              </a:rPr>
              <a:t>226</a:t>
            </a:r>
            <a:r>
              <a:rPr lang="en-US" sz="2400" dirty="0" smtClean="0">
                <a:latin typeface="Times New Roman" panose="02020603050405020304" pitchFamily="18" charset="0"/>
                <a:cs typeface="Times New Roman" panose="02020603050405020304" pitchFamily="18" charset="0"/>
              </a:rPr>
              <a:t> Ra concentration in community water supply.</a:t>
            </a:r>
          </a:p>
          <a:p>
            <a:pPr algn="just"/>
            <a:r>
              <a:rPr lang="en-US" sz="2400" dirty="0" smtClean="0">
                <a:latin typeface="Times New Roman" panose="02020603050405020304" pitchFamily="18" charset="0"/>
                <a:cs typeface="Times New Roman" panose="02020603050405020304" pitchFamily="18" charset="0"/>
              </a:rPr>
              <a:t>In aquatic system, radiation can cause mutation, chromosome breakage, faulty segregation of chromosome among aquatic species. </a:t>
            </a: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.g. mutation in germ cells of Rainbow trout and Brine shrimp, aberrations in salivary gland chromosome of Midges.</a:t>
            </a:r>
          </a:p>
          <a:p>
            <a:pPr algn="just"/>
            <a:r>
              <a:rPr lang="en-US" sz="2400" dirty="0" smtClean="0">
                <a:latin typeface="Times New Roman" panose="02020603050405020304" pitchFamily="18" charset="0"/>
                <a:cs typeface="Times New Roman" panose="02020603050405020304" pitchFamily="18" charset="0"/>
              </a:rPr>
              <a:t>Radiation can </a:t>
            </a:r>
            <a:r>
              <a:rPr lang="en-US" sz="2400" dirty="0" smtClean="0">
                <a:latin typeface="Times New Roman" panose="02020603050405020304" pitchFamily="18" charset="0"/>
                <a:cs typeface="Times New Roman" panose="02020603050405020304" pitchFamily="18" charset="0"/>
              </a:rPr>
              <a:t>reduce </a:t>
            </a:r>
            <a:r>
              <a:rPr lang="en-US" sz="2400" dirty="0" smtClean="0">
                <a:latin typeface="Times New Roman" panose="02020603050405020304" pitchFamily="18" charset="0"/>
                <a:cs typeface="Times New Roman" panose="02020603050405020304" pitchFamily="18" charset="0"/>
              </a:rPr>
              <a:t>fecundity, viability and fertility of freshwater snail and egg production was reduced in Amphipod. </a:t>
            </a:r>
          </a:p>
          <a:p>
            <a:pPr algn="just"/>
            <a:r>
              <a:rPr lang="en-US" sz="2400" dirty="0" smtClean="0">
                <a:latin typeface="Times New Roman" panose="02020603050405020304" pitchFamily="18" charset="0"/>
                <a:cs typeface="Times New Roman" panose="02020603050405020304" pitchFamily="18" charset="0"/>
              </a:rPr>
              <a:t>The effects of radiation on freshwater species results in loss of some species which leads to reduction in diversity of species.</a:t>
            </a:r>
          </a:p>
          <a:p>
            <a:pPr algn="just"/>
            <a:endParaRPr lang="en-US" sz="24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26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811837"/>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I</a:t>
            </a:r>
            <a:r>
              <a:rPr lang="en-US" sz="2200" b="1" dirty="0" smtClean="0">
                <a:latin typeface="Times New Roman" panose="02020603050405020304" pitchFamily="18" charset="0"/>
                <a:cs typeface="Times New Roman" panose="02020603050405020304" pitchFamily="18" charset="0"/>
              </a:rPr>
              <a:t>n </a:t>
            </a:r>
            <a:r>
              <a:rPr lang="en-US" sz="2200" b="1" dirty="0" smtClean="0">
                <a:latin typeface="Times New Roman" panose="02020603050405020304" pitchFamily="18" charset="0"/>
                <a:cs typeface="Times New Roman" panose="02020603050405020304" pitchFamily="18" charset="0"/>
              </a:rPr>
              <a:t>Human Beings:</a:t>
            </a:r>
          </a:p>
          <a:p>
            <a:r>
              <a:rPr lang="en-US" sz="2200" dirty="0" smtClean="0">
                <a:latin typeface="Times New Roman" panose="02020603050405020304" pitchFamily="18" charset="0"/>
                <a:cs typeface="Times New Roman" panose="02020603050405020304" pitchFamily="18" charset="0"/>
              </a:rPr>
              <a:t>Low levels of localized exposure may only have a superficial effect and cause mild skin irritation.</a:t>
            </a:r>
          </a:p>
          <a:p>
            <a:r>
              <a:rPr lang="en-US" sz="2200" dirty="0">
                <a:latin typeface="Times New Roman" panose="02020603050405020304" pitchFamily="18" charset="0"/>
                <a:cs typeface="Times New Roman" panose="02020603050405020304" pitchFamily="18" charset="0"/>
              </a:rPr>
              <a:t>Radioactivity is a health risk because the energy emitted by radioactive materials can damage or kill </a:t>
            </a:r>
            <a:r>
              <a:rPr lang="en-US" sz="2200" dirty="0" smtClean="0">
                <a:latin typeface="Times New Roman" panose="02020603050405020304" pitchFamily="18" charset="0"/>
                <a:cs typeface="Times New Roman" panose="02020603050405020304" pitchFamily="18" charset="0"/>
              </a:rPr>
              <a:t>cells.</a:t>
            </a:r>
          </a:p>
          <a:p>
            <a:r>
              <a:rPr lang="en-US" sz="2200" dirty="0" smtClean="0">
                <a:latin typeface="Times New Roman" panose="02020603050405020304" pitchFamily="18" charset="0"/>
                <a:cs typeface="Times New Roman" panose="02020603050405020304" pitchFamily="18" charset="0"/>
              </a:rPr>
              <a:t>Long term exposure or exposure to high amounts of radiation can have serious health impacts. Radiation can cause irreparable damage to DNA molecules and can lead to a life threatening condition.</a:t>
            </a:r>
          </a:p>
          <a:p>
            <a:r>
              <a:rPr lang="en-US" sz="2200" dirty="0" smtClean="0">
                <a:latin typeface="Times New Roman" panose="02020603050405020304" pitchFamily="18" charset="0"/>
                <a:cs typeface="Times New Roman" panose="02020603050405020304" pitchFamily="18" charset="0"/>
              </a:rPr>
              <a:t>The rapidly growing/dividing cells such as skin, bone marrow are more sensitive towards radioactive emissions.</a:t>
            </a:r>
          </a:p>
          <a:p>
            <a:r>
              <a:rPr lang="en-US" sz="2200" dirty="0" smtClean="0">
                <a:latin typeface="Times New Roman" panose="02020603050405020304" pitchFamily="18" charset="0"/>
                <a:cs typeface="Times New Roman" panose="02020603050405020304" pitchFamily="18" charset="0"/>
              </a:rPr>
              <a:t>On the other hand, cells that do not undergo rapid cell division such as bone cells and nervous cells, aren’t damaged so easily.</a:t>
            </a:r>
          </a:p>
          <a:p>
            <a:r>
              <a:rPr lang="en-US" sz="2200" dirty="0" smtClean="0">
                <a:latin typeface="Times New Roman" panose="02020603050405020304" pitchFamily="18" charset="0"/>
                <a:cs typeface="Times New Roman" panose="02020603050405020304" pitchFamily="18" charset="0"/>
              </a:rPr>
              <a:t>Skin cancer, lung cancer and thyroid cancer are some of the common types of cancers caused by radiation effect.</a:t>
            </a:r>
          </a:p>
          <a:p>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261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Radiation can harm biological systems by damaging the DNA of cells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272227"/>
            <a:ext cx="7886700" cy="3458133"/>
          </a:xfrm>
        </p:spPr>
      </p:pic>
    </p:spTree>
    <p:extLst>
      <p:ext uri="{BB962C8B-B14F-4D97-AF65-F5344CB8AC3E}">
        <p14:creationId xmlns:p14="http://schemas.microsoft.com/office/powerpoint/2010/main" val="398116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90312-3F1A-48AE-9A87-99598B0A067F}"/>
              </a:ext>
            </a:extLst>
          </p:cNvPr>
          <p:cNvSpPr>
            <a:spLocks noGrp="1"/>
          </p:cNvSpPr>
          <p:nvPr>
            <p:ph type="title"/>
          </p:nvPr>
        </p:nvSpPr>
        <p:spPr>
          <a:xfrm>
            <a:off x="-609600" y="0"/>
            <a:ext cx="78867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8</a:t>
            </a:r>
            <a:r>
              <a:rPr lang="en-US" sz="2800" b="1" dirty="0" smtClean="0">
                <a:latin typeface="Times New Roman" panose="02020603050405020304" pitchFamily="18" charset="0"/>
                <a:cs typeface="Times New Roman" panose="02020603050405020304" pitchFamily="18" charset="0"/>
              </a:rPr>
              <a:t>.POLLUTION DUE TO </a:t>
            </a:r>
            <a:r>
              <a:rPr lang="en-US" sz="2800" b="1" dirty="0" smtClean="0">
                <a:latin typeface="Times New Roman" panose="02020603050405020304" pitchFamily="18" charset="0"/>
                <a:cs typeface="Times New Roman" panose="02020603050405020304" pitchFamily="18" charset="0"/>
              </a:rPr>
              <a:t>SEDIMENS: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B27D548-3E0F-4B11-A864-0B96F15F14F0}"/>
              </a:ext>
            </a:extLst>
          </p:cNvPr>
          <p:cNvSpPr>
            <a:spLocks noGrp="1"/>
          </p:cNvSpPr>
          <p:nvPr>
            <p:ph idx="1"/>
          </p:nvPr>
        </p:nvSpPr>
        <p:spPr>
          <a:xfrm>
            <a:off x="228600" y="990600"/>
            <a:ext cx="8458200" cy="5181600"/>
          </a:xfrm>
        </p:spPr>
        <p:txBody>
          <a:bodyPr>
            <a:normAutofit fontScale="92500"/>
          </a:bodyPr>
          <a:lstStyle/>
          <a:p>
            <a:pPr marL="0" indent="0" algn="just">
              <a:buNone/>
            </a:pPr>
            <a:r>
              <a:rPr lang="en-US" sz="2400" dirty="0" smtClean="0">
                <a:latin typeface="Times New Roman" panose="02020603050405020304" pitchFamily="18" charset="0"/>
                <a:cs typeface="Times New Roman" panose="02020603050405020304" pitchFamily="18" charset="0"/>
              </a:rPr>
              <a:t>Sediment is the loose sand, clay, silt and other soil particles that settle at the bottom of a body of water</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SOURCES: </a:t>
            </a:r>
            <a:r>
              <a:rPr lang="en-US" sz="2400" dirty="0" smtClean="0">
                <a:latin typeface="Times New Roman" panose="02020603050405020304" pitchFamily="18" charset="0"/>
                <a:cs typeface="Times New Roman" panose="02020603050405020304" pitchFamily="18" charset="0"/>
              </a:rPr>
              <a:t>Soil erosion, decomposition of plants and animals.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EFFECTS</a:t>
            </a:r>
            <a:r>
              <a:rPr lang="en-US" sz="2400" b="1" dirty="0" smtClean="0">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Increased turbidity and decreased transparency</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High levels of turbidity limit penetration of sunlight into the water column, thereby limiting growth of algae and rooted aquatic plants.</a:t>
            </a:r>
          </a:p>
          <a:p>
            <a:pPr algn="just"/>
            <a:r>
              <a:rPr lang="en-US" sz="2400" dirty="0" smtClean="0">
                <a:latin typeface="Times New Roman" panose="02020603050405020304" pitchFamily="18" charset="0"/>
                <a:cs typeface="Times New Roman" panose="02020603050405020304" pitchFamily="18" charset="0"/>
              </a:rPr>
              <a:t>Disrupt the natural food chain by destroying the habitat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Finer suspended solids such as silt and coal dust may injure the gills of fishes and cause asphyxiation</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High levels of sedimentation in rivers leads to physical disruption of the hydraulic characteristics of the channel. This can have serious impacts on navigation through reduction in depth of channel and can lead to increased flooding.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048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0"/>
            <a:ext cx="9120249" cy="6858000"/>
          </a:xfrm>
          <a:prstGeom prst="rect">
            <a:avLst/>
          </a:prstGeom>
        </p:spPr>
      </p:pic>
    </p:spTree>
    <p:extLst>
      <p:ext uri="{BB962C8B-B14F-4D97-AF65-F5344CB8AC3E}">
        <p14:creationId xmlns:p14="http://schemas.microsoft.com/office/powerpoint/2010/main" val="3705350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1" y="0"/>
            <a:ext cx="8945977" cy="6858000"/>
          </a:xfrm>
          <a:prstGeom prst="rect">
            <a:avLst/>
          </a:prstGeom>
        </p:spPr>
      </p:pic>
    </p:spTree>
    <p:extLst>
      <p:ext uri="{BB962C8B-B14F-4D97-AF65-F5344CB8AC3E}">
        <p14:creationId xmlns:p14="http://schemas.microsoft.com/office/powerpoint/2010/main" val="3607370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2" y="0"/>
            <a:ext cx="8934595" cy="6858000"/>
          </a:xfrm>
          <a:prstGeom prst="rect">
            <a:avLst/>
          </a:prstGeom>
        </p:spPr>
      </p:pic>
    </p:spTree>
    <p:extLst>
      <p:ext uri="{BB962C8B-B14F-4D97-AF65-F5344CB8AC3E}">
        <p14:creationId xmlns:p14="http://schemas.microsoft.com/office/powerpoint/2010/main" val="2883337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Biological treatment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24000"/>
            <a:ext cx="7886700" cy="4351338"/>
          </a:xfrm>
        </p:spPr>
        <p:txBody>
          <a:bodyPr>
            <a:normAutofit/>
          </a:bodyPr>
          <a:lstStyle/>
          <a:p>
            <a:pPr algn="just"/>
            <a:r>
              <a:rPr lang="en-US" sz="2200" dirty="0" smtClean="0">
                <a:latin typeface="Times New Roman" panose="02020603050405020304" pitchFamily="18" charset="0"/>
                <a:cs typeface="Times New Roman" panose="02020603050405020304" pitchFamily="18" charset="0"/>
              </a:rPr>
              <a:t>Biological treatments rely on bacteria, nematodes or other small organisms to break down organic wastes using normal cellular processes.</a:t>
            </a:r>
          </a:p>
          <a:p>
            <a:pPr algn="just"/>
            <a:r>
              <a:rPr lang="en-US" sz="2200" dirty="0" smtClean="0">
                <a:latin typeface="Times New Roman" panose="02020603050405020304" pitchFamily="18" charset="0"/>
                <a:cs typeface="Times New Roman" panose="02020603050405020304" pitchFamily="18" charset="0"/>
              </a:rPr>
              <a:t>The goal of biological wastewater treatment is to create a system in which the results of decomposition are easily collected for proper disposal.</a:t>
            </a:r>
            <a:endParaRPr lang="en-US" sz="2200"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It is effective and more economical than many mechanical or chemical processes.</a:t>
            </a:r>
          </a:p>
          <a:p>
            <a:pPr algn="just"/>
            <a:r>
              <a:rPr lang="en-US" sz="2200" dirty="0" smtClean="0">
                <a:latin typeface="Times New Roman" panose="02020603050405020304" pitchFamily="18" charset="0"/>
                <a:cs typeface="Times New Roman" panose="02020603050405020304" pitchFamily="18" charset="0"/>
              </a:rPr>
              <a:t>It is usually divided into aerobic and anaerobic processes.</a:t>
            </a:r>
          </a:p>
          <a:p>
            <a:pPr algn="just"/>
            <a:r>
              <a:rPr lang="en-US" sz="2200" dirty="0" smtClean="0">
                <a:latin typeface="Times New Roman" panose="02020603050405020304" pitchFamily="18" charset="0"/>
                <a:cs typeface="Times New Roman" panose="02020603050405020304" pitchFamily="18" charset="0"/>
              </a:rPr>
              <a:t>Biological wastewater treatment is used as a secondary treatment process to remove material remaining after primary treatment processes.</a:t>
            </a: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340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200" b="1" dirty="0" smtClean="0">
                <a:latin typeface="Times New Roman" panose="02020603050405020304" pitchFamily="18" charset="0"/>
                <a:cs typeface="Times New Roman" panose="02020603050405020304" pitchFamily="18" charset="0"/>
              </a:rPr>
              <a:t>Sewage treatment-</a:t>
            </a:r>
            <a:r>
              <a:rPr lang="en-US" sz="2200" dirty="0" smtClean="0">
                <a:latin typeface="Times New Roman" panose="02020603050405020304" pitchFamily="18" charset="0"/>
                <a:cs typeface="Times New Roman" panose="02020603050405020304" pitchFamily="18" charset="0"/>
              </a:rPr>
              <a:t>Removing contaminants from municipal wastewater, containing mainly domestic effluent and some industrial effluent.</a:t>
            </a:r>
            <a:endParaRPr lang="en-US" sz="2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062" y="1825625"/>
            <a:ext cx="5893875" cy="4351338"/>
          </a:xfrm>
        </p:spPr>
      </p:pic>
    </p:spTree>
    <p:extLst>
      <p:ext uri="{BB962C8B-B14F-4D97-AF65-F5344CB8AC3E}">
        <p14:creationId xmlns:p14="http://schemas.microsoft.com/office/powerpoint/2010/main" val="336128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457199"/>
            <a:ext cx="7886700" cy="1005840"/>
          </a:xfrm>
        </p:spPr>
        <p:txBody>
          <a:bodyPr/>
          <a:lstStyle/>
          <a:p>
            <a:pPr algn="ctr"/>
            <a:r>
              <a:rPr lang="en-US" b="1" dirty="0" smtClean="0"/>
              <a:t>Non-point source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62200"/>
            <a:ext cx="9107316" cy="2926080"/>
          </a:xfrm>
        </p:spPr>
      </p:pic>
    </p:spTree>
    <p:extLst>
      <p:ext uri="{BB962C8B-B14F-4D97-AF65-F5344CB8AC3E}">
        <p14:creationId xmlns:p14="http://schemas.microsoft.com/office/powerpoint/2010/main" val="1658827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Primary </a:t>
            </a:r>
            <a:r>
              <a:rPr lang="en-US" sz="3200" b="1" dirty="0" smtClean="0">
                <a:latin typeface="Times New Roman" panose="02020603050405020304" pitchFamily="18" charset="0"/>
                <a:cs typeface="Times New Roman" panose="02020603050405020304" pitchFamily="18" charset="0"/>
              </a:rPr>
              <a:t>treatment: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47800"/>
            <a:ext cx="7886700" cy="4800600"/>
          </a:xfrm>
        </p:spPr>
        <p:txBody>
          <a:bodyPr>
            <a:no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The  objective of primary treatment is to removed-</a:t>
            </a:r>
          </a:p>
          <a:p>
            <a:pPr algn="just"/>
            <a:r>
              <a:rPr lang="en-US" sz="2200" dirty="0" smtClean="0">
                <a:latin typeface="Times New Roman" panose="02020603050405020304" pitchFamily="18" charset="0"/>
                <a:cs typeface="Times New Roman" panose="02020603050405020304" pitchFamily="18" charset="0"/>
              </a:rPr>
              <a:t>Fats, oils and greases</a:t>
            </a:r>
          </a:p>
          <a:p>
            <a:pPr algn="just"/>
            <a:r>
              <a:rPr lang="en-US" sz="2200" dirty="0" smtClean="0">
                <a:latin typeface="Times New Roman" panose="02020603050405020304" pitchFamily="18" charset="0"/>
                <a:cs typeface="Times New Roman" panose="02020603050405020304" pitchFamily="18" charset="0"/>
              </a:rPr>
              <a:t>Sand, gravels and rocks</a:t>
            </a:r>
          </a:p>
          <a:p>
            <a:pPr algn="just"/>
            <a:r>
              <a:rPr lang="en-US" sz="2200" dirty="0" smtClean="0">
                <a:latin typeface="Times New Roman" panose="02020603050405020304" pitchFamily="18" charset="0"/>
                <a:cs typeface="Times New Roman" panose="02020603050405020304" pitchFamily="18" charset="0"/>
              </a:rPr>
              <a:t>Large settle-able solids</a:t>
            </a:r>
          </a:p>
          <a:p>
            <a:pPr algn="just"/>
            <a:r>
              <a:rPr lang="en-US" sz="2200" dirty="0" smtClean="0">
                <a:latin typeface="Times New Roman" panose="02020603050405020304" pitchFamily="18" charset="0"/>
                <a:cs typeface="Times New Roman" panose="02020603050405020304" pitchFamily="18" charset="0"/>
              </a:rPr>
              <a:t>Floating materials</a:t>
            </a:r>
          </a:p>
          <a:p>
            <a:pPr marL="0" indent="0" algn="just">
              <a:buNone/>
            </a:pPr>
            <a:r>
              <a:rPr lang="en-US" sz="2200" b="1" dirty="0" smtClean="0">
                <a:latin typeface="Times New Roman" panose="02020603050405020304" pitchFamily="18" charset="0"/>
                <a:cs typeface="Times New Roman" panose="02020603050405020304" pitchFamily="18" charset="0"/>
              </a:rPr>
              <a:t>Methods used in primary treatment:</a:t>
            </a:r>
          </a:p>
          <a:p>
            <a:pPr marL="0" indent="0" algn="just">
              <a:buNone/>
            </a:pPr>
            <a:r>
              <a:rPr lang="en-US" sz="2200" b="1" dirty="0" smtClean="0">
                <a:latin typeface="Times New Roman" panose="02020603050405020304" pitchFamily="18" charset="0"/>
                <a:cs typeface="Times New Roman" panose="02020603050405020304" pitchFamily="18" charset="0"/>
              </a:rPr>
              <a:t>Physical treatment:</a:t>
            </a:r>
          </a:p>
          <a:p>
            <a:pPr algn="just"/>
            <a:r>
              <a:rPr lang="en-US" sz="2200" b="1" dirty="0" smtClean="0">
                <a:latin typeface="Times New Roman" panose="02020603050405020304" pitchFamily="18" charset="0"/>
                <a:cs typeface="Times New Roman" panose="02020603050405020304" pitchFamily="18" charset="0"/>
              </a:rPr>
              <a:t>Screening</a:t>
            </a:r>
            <a:r>
              <a:rPr lang="en-US" sz="2200" dirty="0" smtClean="0">
                <a:latin typeface="Times New Roman" panose="02020603050405020304" pitchFamily="18" charset="0"/>
                <a:cs typeface="Times New Roman" panose="02020603050405020304" pitchFamily="18" charset="0"/>
              </a:rPr>
              <a:t>-removes large suspended particles</a:t>
            </a:r>
          </a:p>
          <a:p>
            <a:pPr algn="just"/>
            <a:r>
              <a:rPr lang="en-US" sz="2200" b="1" dirty="0" smtClean="0">
                <a:latin typeface="Times New Roman" panose="02020603050405020304" pitchFamily="18" charset="0"/>
                <a:cs typeface="Times New Roman" panose="02020603050405020304" pitchFamily="18" charset="0"/>
              </a:rPr>
              <a:t>Grit chamber- </a:t>
            </a:r>
            <a:r>
              <a:rPr lang="en-US" sz="2200" dirty="0" smtClean="0">
                <a:latin typeface="Times New Roman" panose="02020603050405020304" pitchFamily="18" charset="0"/>
                <a:cs typeface="Times New Roman" panose="02020603050405020304" pitchFamily="18" charset="0"/>
              </a:rPr>
              <a:t>reduce the velocity of the sewage so that heavy particles may fall to the bottom . The solids are pumped to an auger pump which separates the water from grit ( mostly inorganic solids).</a:t>
            </a:r>
          </a:p>
          <a:p>
            <a:pPr algn="just"/>
            <a:r>
              <a:rPr lang="en-US" sz="2200" b="1" dirty="0" smtClean="0">
                <a:latin typeface="Times New Roman" panose="02020603050405020304" pitchFamily="18" charset="0"/>
                <a:cs typeface="Times New Roman" panose="02020603050405020304" pitchFamily="18" charset="0"/>
              </a:rPr>
              <a:t>Floatation tank- </a:t>
            </a:r>
            <a:r>
              <a:rPr lang="en-US" sz="2200" dirty="0" smtClean="0">
                <a:latin typeface="Times New Roman" panose="02020603050405020304" pitchFamily="18" charset="0"/>
                <a:cs typeface="Times New Roman" panose="02020603050405020304" pitchFamily="18" charset="0"/>
              </a:rPr>
              <a:t>removes oil and grease</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980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886700" cy="4351338"/>
          </a:xfrm>
        </p:spPr>
        <p:txBody>
          <a:bodyPr>
            <a:normAutofit/>
          </a:bodyPr>
          <a:lstStyle/>
          <a:p>
            <a:pPr marL="0" indent="0" algn="just">
              <a:buNone/>
            </a:pPr>
            <a:r>
              <a:rPr lang="en-US" sz="2400" b="1" dirty="0" smtClean="0"/>
              <a:t>Chemical treatment</a:t>
            </a:r>
            <a:r>
              <a:rPr lang="en-US" b="1" dirty="0" smtClean="0"/>
              <a:t>-</a:t>
            </a:r>
          </a:p>
          <a:p>
            <a:pPr algn="just"/>
            <a:r>
              <a:rPr lang="en-US" sz="2200" b="1" dirty="0" smtClean="0">
                <a:latin typeface="Times New Roman" panose="02020603050405020304" pitchFamily="18" charset="0"/>
                <a:cs typeface="Times New Roman" panose="02020603050405020304" pitchFamily="18" charset="0"/>
              </a:rPr>
              <a:t>Sedimentation</a:t>
            </a:r>
            <a:r>
              <a:rPr lang="en-US" sz="2200" dirty="0" smtClean="0">
                <a:latin typeface="Times New Roman" panose="02020603050405020304" pitchFamily="18" charset="0"/>
                <a:cs typeface="Times New Roman" panose="02020603050405020304" pitchFamily="18" charset="0"/>
              </a:rPr>
              <a:t>- suspended and colloidal impurities are separated in sedimentation tank by </a:t>
            </a:r>
            <a:r>
              <a:rPr lang="en-US" sz="2200" dirty="0" smtClean="0">
                <a:latin typeface="Times New Roman" panose="02020603050405020304" pitchFamily="18" charset="0"/>
                <a:cs typeface="Times New Roman" panose="02020603050405020304" pitchFamily="18" charset="0"/>
              </a:rPr>
              <a:t>gravitation</a:t>
            </a:r>
          </a:p>
          <a:p>
            <a:pPr algn="just"/>
            <a:r>
              <a:rPr lang="en-US" sz="2200" b="1" dirty="0" smtClean="0">
                <a:latin typeface="Times New Roman" panose="02020603050405020304" pitchFamily="18" charset="0"/>
                <a:cs typeface="Times New Roman" panose="02020603050405020304" pitchFamily="18" charset="0"/>
              </a:rPr>
              <a:t>Coagulation</a:t>
            </a:r>
            <a:r>
              <a:rPr lang="en-US" sz="2200" dirty="0" smtClean="0">
                <a:latin typeface="Times New Roman" panose="02020603050405020304" pitchFamily="18" charset="0"/>
                <a:cs typeface="Times New Roman" panose="02020603050405020304" pitchFamily="18" charset="0"/>
              </a:rPr>
              <a:t>-  destabilization of colloidal particles brought about by the addition of a chemical reagent called coagulant</a:t>
            </a:r>
            <a:r>
              <a:rPr lang="en-US"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Flocculation</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process by which fine particulates are caused to clump together into a floc . The floc may then float to the top of the liquid, settle to the bottom of the liquid, or be readily filtered from the liquid.</a:t>
            </a:r>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Filtration</a:t>
            </a:r>
            <a:r>
              <a:rPr lang="en-US" sz="2200" dirty="0" smtClean="0">
                <a:latin typeface="Times New Roman" panose="02020603050405020304" pitchFamily="18" charset="0"/>
                <a:cs typeface="Times New Roman" panose="02020603050405020304" pitchFamily="18" charset="0"/>
              </a:rPr>
              <a:t>- remove colloidal and suspended matter remaining after sedimentation.</a:t>
            </a:r>
          </a:p>
          <a:p>
            <a:pPr marL="0" indent="0" algn="just">
              <a:buNone/>
            </a:pPr>
            <a:r>
              <a:rPr lang="en-US" dirty="0" smtClean="0"/>
              <a:t> </a:t>
            </a:r>
            <a:endParaRPr lang="en-US" dirty="0"/>
          </a:p>
        </p:txBody>
      </p:sp>
    </p:spTree>
    <p:extLst>
      <p:ext uri="{BB962C8B-B14F-4D97-AF65-F5344CB8AC3E}">
        <p14:creationId xmlns:p14="http://schemas.microsoft.com/office/powerpoint/2010/main" val="3101652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 y="762000"/>
            <a:ext cx="9049732" cy="6858000"/>
          </a:xfrm>
          <a:prstGeom prst="rect">
            <a:avLst/>
          </a:prstGeom>
        </p:spPr>
      </p:pic>
      <p:sp>
        <p:nvSpPr>
          <p:cNvPr id="5" name="TextBox 4"/>
          <p:cNvSpPr txBox="1"/>
          <p:nvPr/>
        </p:nvSpPr>
        <p:spPr>
          <a:xfrm>
            <a:off x="533400" y="685800"/>
            <a:ext cx="7651133" cy="769441"/>
          </a:xfrm>
          <a:prstGeom prst="rect">
            <a:avLst/>
          </a:prstGeom>
          <a:noFill/>
        </p:spPr>
        <p:txBody>
          <a:bodyPr wrap="none" rtlCol="0">
            <a:spAutoFit/>
          </a:bodyPr>
          <a:lstStyle/>
          <a:p>
            <a:pPr algn="ctr"/>
            <a:r>
              <a:rPr lang="en-US" sz="2400" b="1" dirty="0" smtClean="0"/>
              <a:t>Principle</a:t>
            </a:r>
            <a:r>
              <a:rPr lang="en-US" sz="2000" dirty="0" smtClean="0"/>
              <a:t>- Organic matter is biologically degraded by different types of</a:t>
            </a:r>
          </a:p>
          <a:p>
            <a:pPr algn="ctr"/>
            <a:r>
              <a:rPr lang="en-US" sz="2000" dirty="0" smtClean="0"/>
              <a:t> microorganisms </a:t>
            </a:r>
            <a:r>
              <a:rPr lang="en-US" sz="2000" dirty="0" smtClean="0"/>
              <a:t>under </a:t>
            </a:r>
            <a:r>
              <a:rPr lang="en-US" sz="2000" dirty="0" smtClean="0"/>
              <a:t>controlled conditions</a:t>
            </a:r>
            <a:endParaRPr lang="en-US" sz="2000" dirty="0"/>
          </a:p>
        </p:txBody>
      </p:sp>
    </p:spTree>
    <p:extLst>
      <p:ext uri="{BB962C8B-B14F-4D97-AF65-F5344CB8AC3E}">
        <p14:creationId xmlns:p14="http://schemas.microsoft.com/office/powerpoint/2010/main" val="1883060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Main processes used during secondary treatment</a:t>
            </a:r>
            <a:br>
              <a:rPr lang="en-US" sz="2400" b="1" dirty="0" smtClean="0"/>
            </a:br>
            <a:r>
              <a:rPr lang="en-US" sz="2400" b="1" dirty="0" smtClean="0"/>
              <a:t>Trickling filters</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344" y="2273548"/>
            <a:ext cx="6345312" cy="4498727"/>
          </a:xfrm>
        </p:spPr>
      </p:pic>
      <p:sp>
        <p:nvSpPr>
          <p:cNvPr id="5" name="TextBox 4"/>
          <p:cNvSpPr txBox="1"/>
          <p:nvPr/>
        </p:nvSpPr>
        <p:spPr>
          <a:xfrm>
            <a:off x="1559508" y="1690689"/>
            <a:ext cx="5577296" cy="707886"/>
          </a:xfrm>
          <a:prstGeom prst="rect">
            <a:avLst/>
          </a:prstGeom>
          <a:noFill/>
        </p:spPr>
        <p:txBody>
          <a:bodyPr wrap="none" rtlCol="0">
            <a:spAutoFit/>
          </a:bodyPr>
          <a:lstStyle/>
          <a:p>
            <a:r>
              <a:rPr lang="en-US" sz="2000" b="1" dirty="0" smtClean="0"/>
              <a:t>A trickling filter consists of a beds of crushed stone</a:t>
            </a:r>
          </a:p>
          <a:p>
            <a:r>
              <a:rPr lang="en-US" sz="2000" b="1" dirty="0" smtClean="0"/>
              <a:t> containing Biological slimes.</a:t>
            </a:r>
            <a:endParaRPr lang="en-US" sz="2000" b="1" dirty="0"/>
          </a:p>
        </p:txBody>
      </p:sp>
    </p:spTree>
    <p:extLst>
      <p:ext uri="{BB962C8B-B14F-4D97-AF65-F5344CB8AC3E}">
        <p14:creationId xmlns:p14="http://schemas.microsoft.com/office/powerpoint/2010/main" val="4008824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62" y="-2"/>
            <a:ext cx="8321040" cy="6850230"/>
          </a:xfrm>
          <a:prstGeom prst="rect">
            <a:avLst/>
          </a:prstGeom>
        </p:spPr>
      </p:pic>
    </p:spTree>
    <p:extLst>
      <p:ext uri="{BB962C8B-B14F-4D97-AF65-F5344CB8AC3E}">
        <p14:creationId xmlns:p14="http://schemas.microsoft.com/office/powerpoint/2010/main" val="874308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78"/>
            <a:ext cx="9144000" cy="6750844"/>
          </a:xfrm>
          <a:prstGeom prst="rect">
            <a:avLst/>
          </a:prstGeom>
          <a:ln>
            <a:solidFill>
              <a:schemeClr val="accent1"/>
            </a:solidFill>
          </a:ln>
        </p:spPr>
      </p:pic>
    </p:spTree>
    <p:extLst>
      <p:ext uri="{BB962C8B-B14F-4D97-AF65-F5344CB8AC3E}">
        <p14:creationId xmlns:p14="http://schemas.microsoft.com/office/powerpoint/2010/main" val="1137837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239609" cy="4937760"/>
          </a:xfrm>
          <a:prstGeom prst="rect">
            <a:avLst/>
          </a:prstGeom>
        </p:spPr>
      </p:pic>
      <p:sp>
        <p:nvSpPr>
          <p:cNvPr id="6" name="TextBox 5"/>
          <p:cNvSpPr txBox="1"/>
          <p:nvPr/>
        </p:nvSpPr>
        <p:spPr>
          <a:xfrm>
            <a:off x="1371600" y="685800"/>
            <a:ext cx="5430974" cy="461665"/>
          </a:xfrm>
          <a:prstGeom prst="rect">
            <a:avLst/>
          </a:prstGeom>
          <a:noFill/>
        </p:spPr>
        <p:txBody>
          <a:bodyPr wrap="none" rtlCol="0">
            <a:spAutoFit/>
          </a:bodyPr>
          <a:lstStyle/>
          <a:p>
            <a:pPr algn="ctr"/>
            <a:r>
              <a:rPr lang="en-US" sz="2400" b="1" dirty="0" smtClean="0"/>
              <a:t>Flow diagram of  sewage treatment plant</a:t>
            </a:r>
            <a:endParaRPr lang="en-US" sz="2400" b="1" dirty="0"/>
          </a:p>
        </p:txBody>
      </p:sp>
    </p:spTree>
    <p:extLst>
      <p:ext uri="{BB962C8B-B14F-4D97-AF65-F5344CB8AC3E}">
        <p14:creationId xmlns:p14="http://schemas.microsoft.com/office/powerpoint/2010/main" val="1525175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buNone/>
            </a:pPr>
            <a:r>
              <a:rPr lang="en-US" sz="24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Removal of pollutant-</a:t>
            </a:r>
            <a:r>
              <a:rPr lang="en-US" sz="2200" dirty="0" smtClean="0">
                <a:latin typeface="Times New Roman" pitchFamily="18" charset="0"/>
                <a:cs typeface="Times New Roman" pitchFamily="18" charset="0"/>
              </a:rPr>
              <a:t>Various </a:t>
            </a:r>
            <a:r>
              <a:rPr lang="en-US" sz="2200" dirty="0">
                <a:latin typeface="Times New Roman" pitchFamily="18" charset="0"/>
                <a:cs typeface="Times New Roman" pitchFamily="18" charset="0"/>
              </a:rPr>
              <a:t>pollutants (radioactive, chemical, biological) present in water body can be removed by appropriate methods such as </a:t>
            </a:r>
            <a:r>
              <a:rPr lang="en-US" sz="2200" dirty="0" smtClean="0">
                <a:latin typeface="Times New Roman" pitchFamily="18" charset="0"/>
                <a:cs typeface="Times New Roman" pitchFamily="18" charset="0"/>
              </a:rPr>
              <a:t> ion exchange and reverse-osmosis etc. </a:t>
            </a:r>
          </a:p>
          <a:p>
            <a:pPr algn="just">
              <a:buNone/>
            </a:pPr>
            <a:r>
              <a:rPr lang="en-US" sz="2200" b="1" dirty="0" smtClean="0">
                <a:latin typeface="Times New Roman" pitchFamily="18" charset="0"/>
                <a:cs typeface="Times New Roman" pitchFamily="18" charset="0"/>
              </a:rPr>
              <a:t> Reverse </a:t>
            </a:r>
            <a:r>
              <a:rPr lang="en-US" sz="2200" b="1" dirty="0">
                <a:latin typeface="Times New Roman" pitchFamily="18" charset="0"/>
                <a:cs typeface="Times New Roman" pitchFamily="18" charset="0"/>
              </a:rPr>
              <a:t>osmosis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In this process, waste water is separated from fresh water by a semipermeable membrane which allows the water to move to it but not the dissolved material. </a:t>
            </a:r>
            <a:endParaRPr lang="en-US" sz="22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8600" y="2590503"/>
            <a:ext cx="8763000" cy="426749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Times New Roman" pitchFamily="18" charset="0"/>
                <a:cs typeface="Times New Roman" pitchFamily="18" charset="0"/>
              </a:rPr>
              <a:t>ABATEMENT OF WATER POLLUTION AND IMPROVEMENT OF WATER QUALITY</a:t>
            </a:r>
          </a:p>
        </p:txBody>
      </p:sp>
      <p:sp>
        <p:nvSpPr>
          <p:cNvPr id="3" name="Content Placeholder 2"/>
          <p:cNvSpPr>
            <a:spLocks noGrp="1"/>
          </p:cNvSpPr>
          <p:nvPr>
            <p:ph idx="1"/>
          </p:nvPr>
        </p:nvSpPr>
        <p:spPr>
          <a:xfrm>
            <a:off x="457200" y="1447800"/>
            <a:ext cx="8229600" cy="4678363"/>
          </a:xfrm>
        </p:spPr>
        <p:txBody>
          <a:bodyPr>
            <a:normAutofit fontScale="92500"/>
          </a:bodyPr>
          <a:lstStyle/>
          <a:p>
            <a:pPr>
              <a:buNone/>
            </a:pPr>
            <a:r>
              <a:rPr lang="en-US" sz="2400" dirty="0">
                <a:latin typeface="Times New Roman" pitchFamily="18" charset="0"/>
                <a:cs typeface="Times New Roman" pitchFamily="18" charset="0"/>
              </a:rPr>
              <a:t>    The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initiatives taken by the Central and State Govts. are as follows:</a:t>
            </a:r>
          </a:p>
          <a:p>
            <a:pPr marL="457200" indent="-457200">
              <a:buAutoNum type="arabicPeriod"/>
            </a:pPr>
            <a:r>
              <a:rPr lang="en-US" sz="2400" b="1" dirty="0">
                <a:latin typeface="Times New Roman" pitchFamily="18" charset="0"/>
                <a:cs typeface="Times New Roman" pitchFamily="18" charset="0"/>
              </a:rPr>
              <a:t>Acts Enforced by Government</a:t>
            </a:r>
          </a:p>
          <a:p>
            <a:pPr marL="457200" indent="-457200">
              <a:buNone/>
            </a:pPr>
            <a:r>
              <a:rPr lang="en-US" sz="2400" dirty="0">
                <a:latin typeface="Times New Roman" pitchFamily="18" charset="0"/>
                <a:cs typeface="Times New Roman" pitchFamily="18" charset="0"/>
              </a:rPr>
              <a:t>       These includes the following:</a:t>
            </a:r>
          </a:p>
          <a:p>
            <a:pPr marL="457200" indent="-457200"/>
            <a:r>
              <a:rPr lang="en-US" sz="2400" dirty="0">
                <a:latin typeface="Times New Roman" pitchFamily="18" charset="0"/>
                <a:cs typeface="Times New Roman" pitchFamily="18" charset="0"/>
              </a:rPr>
              <a:t> The water (Prevention and Control of Pollution) Act, 1974</a:t>
            </a:r>
          </a:p>
          <a:p>
            <a:pPr marL="457200" indent="-457200"/>
            <a:r>
              <a:rPr lang="en-US" sz="2400" dirty="0">
                <a:latin typeface="Times New Roman" pitchFamily="18" charset="0"/>
                <a:cs typeface="Times New Roman" pitchFamily="18" charset="0"/>
              </a:rPr>
              <a:t>The water (Prevention and Control of Pollution) Cess Act, 1977</a:t>
            </a:r>
          </a:p>
          <a:p>
            <a:pPr marL="457200" indent="-457200"/>
            <a:r>
              <a:rPr lang="en-US" sz="2400" dirty="0">
                <a:latin typeface="Times New Roman" pitchFamily="18" charset="0"/>
                <a:cs typeface="Times New Roman" pitchFamily="18" charset="0"/>
              </a:rPr>
              <a:t>The water (Prevention and Control of Pollution) Amendment Act, 1988</a:t>
            </a:r>
          </a:p>
          <a:p>
            <a:pPr marL="457200" indent="-457200"/>
            <a:r>
              <a:rPr lang="en-US" sz="2400" dirty="0">
                <a:latin typeface="Times New Roman" pitchFamily="18" charset="0"/>
                <a:cs typeface="Times New Roman" pitchFamily="18" charset="0"/>
              </a:rPr>
              <a:t>The Environment (Protection) Act, 1986</a:t>
            </a:r>
          </a:p>
          <a:p>
            <a:pPr marL="457200" indent="-457200" algn="just">
              <a:buNone/>
            </a:pPr>
            <a:r>
              <a:rPr lang="en-US" sz="2400" dirty="0">
                <a:latin typeface="Times New Roman" pitchFamily="18" charset="0"/>
                <a:cs typeface="Times New Roman" pitchFamily="18" charset="0"/>
              </a:rPr>
              <a:t>       The legislative measures are enforced by concerned Ministries at State levels and by Union Govt. at national level through recommendations and advice of State and Central Pollution Control Boards from time to time.</a:t>
            </a:r>
          </a:p>
          <a:p>
            <a:pPr marL="457200" indent="-457200">
              <a:buNone/>
            </a:pPr>
            <a:endParaRPr lang="en-US" sz="2400" dirty="0">
              <a:latin typeface="Times New Roman" pitchFamily="18" charset="0"/>
              <a:cs typeface="Times New Roman" pitchFamily="18" charset="0"/>
            </a:endParaRPr>
          </a:p>
          <a:p>
            <a:pPr marL="457200" indent="-457200"/>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29278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5400" b="1" dirty="0" smtClean="0"/>
              <a:t>THANKS</a:t>
            </a:r>
            <a:endParaRPr lang="en-US" sz="5400" b="1" dirty="0"/>
          </a:p>
        </p:txBody>
      </p:sp>
    </p:spTree>
    <p:extLst>
      <p:ext uri="{BB962C8B-B14F-4D97-AF65-F5344CB8AC3E}">
        <p14:creationId xmlns:p14="http://schemas.microsoft.com/office/powerpoint/2010/main" val="405502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86700" cy="1325563"/>
          </a:xfrm>
        </p:spPr>
        <p:txBody>
          <a:bodyPr/>
          <a:lstStyle/>
          <a:p>
            <a:pPr algn="ctr"/>
            <a:r>
              <a:rPr lang="en-US" b="1" dirty="0" smtClean="0"/>
              <a:t>Point Source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412" y="1825625"/>
            <a:ext cx="6197176" cy="4351338"/>
          </a:xfrm>
        </p:spPr>
      </p:pic>
    </p:spTree>
    <p:extLst>
      <p:ext uri="{BB962C8B-B14F-4D97-AF65-F5344CB8AC3E}">
        <p14:creationId xmlns:p14="http://schemas.microsoft.com/office/powerpoint/2010/main" val="40847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8E1C7-2ED2-4D03-8EAA-D10FDAAA5F21}"/>
              </a:ext>
            </a:extLst>
          </p:cNvPr>
          <p:cNvSpPr>
            <a:spLocks noGrp="1"/>
          </p:cNvSpPr>
          <p:nvPr>
            <p:ph type="title"/>
          </p:nvPr>
        </p:nvSpPr>
        <p:spPr>
          <a:xfrm>
            <a:off x="762000" y="304801"/>
            <a:ext cx="7886700" cy="762000"/>
          </a:xfrm>
        </p:spPr>
        <p:txBody>
          <a:bodyPr>
            <a:normAutofit/>
          </a:bodyPr>
          <a:lstStyle/>
          <a:p>
            <a:pPr algn="ctr"/>
            <a:r>
              <a:rPr lang="en-US" sz="3200" b="1" dirty="0">
                <a:latin typeface="Times New Roman" panose="02020603050405020304" pitchFamily="18" charset="0"/>
                <a:cs typeface="Times New Roman" panose="02020603050405020304" pitchFamily="18" charset="0"/>
              </a:rPr>
              <a:t>TYPES OF POLLUTANTS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AA3BECB-15B6-4A2C-956E-F9D88ACC46B7}"/>
              </a:ext>
            </a:extLst>
          </p:cNvPr>
          <p:cNvSpPr>
            <a:spLocks noGrp="1"/>
          </p:cNvSpPr>
          <p:nvPr>
            <p:ph idx="1"/>
          </p:nvPr>
        </p:nvSpPr>
        <p:spPr>
          <a:xfrm>
            <a:off x="628650" y="1219200"/>
            <a:ext cx="7886700" cy="5333999"/>
          </a:xfrm>
        </p:spPr>
        <p:txBody>
          <a:bodyPr>
            <a:normAutofit fontScale="92500" lnSpcReduction="10000"/>
          </a:bodyPr>
          <a:lstStyle/>
          <a:p>
            <a:pPr marL="0" indent="400050" algn="just">
              <a:buAutoNum type="arabicPeriod"/>
            </a:pPr>
            <a:r>
              <a:rPr lang="en-US" sz="2400" b="1" dirty="0" smtClean="0"/>
              <a:t>ORGANIC POLLUTANTS: </a:t>
            </a:r>
            <a:r>
              <a:rPr lang="en-US" sz="2400" dirty="0" smtClean="0">
                <a:latin typeface="Times New Roman" panose="02020603050405020304" pitchFamily="18" charset="0"/>
                <a:cs typeface="Times New Roman" panose="02020603050405020304" pitchFamily="18" charset="0"/>
              </a:rPr>
              <a:t>Organic </a:t>
            </a:r>
            <a:r>
              <a:rPr lang="en-US" sz="2400" dirty="0" smtClean="0">
                <a:latin typeface="Times New Roman" panose="02020603050405020304" pitchFamily="18" charset="0"/>
                <a:cs typeface="Times New Roman" panose="02020603050405020304" pitchFamily="18" charset="0"/>
              </a:rPr>
              <a:t>pollutants are very wide in variety with a huge range of toxicity. It consists of protein, carbohydrates, fats and nucleic acids in a multiplicity of combinations. Among the list of organic pollutants that has been of great threat to aquatic organisms, </a:t>
            </a:r>
            <a:r>
              <a:rPr lang="en-US" sz="2400" dirty="0" smtClean="0">
                <a:latin typeface="Times New Roman" panose="02020603050405020304" pitchFamily="18" charset="0"/>
                <a:cs typeface="Times New Roman" panose="02020603050405020304" pitchFamily="18" charset="0"/>
              </a:rPr>
              <a:t>human, </a:t>
            </a:r>
            <a:r>
              <a:rPr lang="en-US" sz="2400" dirty="0" smtClean="0">
                <a:latin typeface="Times New Roman" panose="02020603050405020304" pitchFamily="18" charset="0"/>
                <a:cs typeface="Times New Roman" panose="02020603050405020304" pitchFamily="18" charset="0"/>
              </a:rPr>
              <a:t>plant and animal </a:t>
            </a:r>
            <a:r>
              <a:rPr lang="en-US" sz="2400" dirty="0" smtClean="0">
                <a:latin typeface="Times New Roman" panose="02020603050405020304" pitchFamily="18" charset="0"/>
                <a:cs typeface="Times New Roman" panose="02020603050405020304" pitchFamily="18" charset="0"/>
              </a:rPr>
              <a:t>are dyes, pharmaceuticals</a:t>
            </a:r>
            <a:r>
              <a:rPr lang="en-US" sz="2400" dirty="0" smtClean="0">
                <a:latin typeface="Times New Roman" panose="02020603050405020304" pitchFamily="18" charset="0"/>
                <a:cs typeface="Times New Roman" panose="02020603050405020304" pitchFamily="18" charset="0"/>
              </a:rPr>
              <a:t>, personal care product wastes as </a:t>
            </a:r>
            <a:r>
              <a:rPr lang="en-US" sz="2400" dirty="0" smtClean="0">
                <a:latin typeface="Times New Roman" panose="02020603050405020304" pitchFamily="18" charset="0"/>
                <a:cs typeface="Times New Roman" panose="02020603050405020304" pitchFamily="18" charset="0"/>
              </a:rPr>
              <a:t>well </a:t>
            </a:r>
            <a:r>
              <a:rPr lang="en-US" sz="2400" dirty="0" smtClean="0">
                <a:latin typeface="Times New Roman" panose="02020603050405020304" pitchFamily="18" charset="0"/>
                <a:cs typeface="Times New Roman" panose="02020603050405020304" pitchFamily="18" charset="0"/>
              </a:rPr>
              <a:t>as petroleum organic pollutants</a:t>
            </a:r>
            <a:r>
              <a:rPr lang="en-US" sz="2400" dirty="0" smtClean="0">
                <a:latin typeface="Times New Roman" panose="02020603050405020304" pitchFamily="18" charset="0"/>
                <a:cs typeface="Times New Roman" panose="02020603050405020304" pitchFamily="18" charset="0"/>
              </a:rPr>
              <a:t>.</a:t>
            </a:r>
          </a:p>
          <a:p>
            <a:pPr marL="0" lvl="1" indent="400050" algn="just">
              <a:buNone/>
            </a:pPr>
            <a:endParaRPr lang="en-US" sz="2600" b="1" dirty="0">
              <a:latin typeface="Times New Roman" panose="02020603050405020304" pitchFamily="18" charset="0"/>
              <a:cs typeface="Times New Roman" panose="02020603050405020304" pitchFamily="18" charset="0"/>
            </a:endParaRPr>
          </a:p>
          <a:p>
            <a:pPr marL="0" indent="0" algn="just">
              <a:buNone/>
            </a:pPr>
            <a:r>
              <a:rPr lang="en-US" sz="2600" b="1" dirty="0" smtClean="0">
                <a:latin typeface="Times New Roman" panose="02020603050405020304" pitchFamily="18" charset="0"/>
                <a:cs typeface="Times New Roman" panose="02020603050405020304" pitchFamily="18" charset="0"/>
              </a:rPr>
              <a:t>Sources: </a:t>
            </a:r>
            <a:r>
              <a:rPr lang="en-US" sz="2600" dirty="0" smtClean="0">
                <a:latin typeface="Times New Roman" panose="02020603050405020304" pitchFamily="18" charset="0"/>
                <a:cs typeface="Times New Roman" panose="02020603050405020304" pitchFamily="18" charset="0"/>
              </a:rPr>
              <a:t>Domestic </a:t>
            </a:r>
            <a:r>
              <a:rPr lang="en-US" sz="2600" dirty="0" smtClean="0">
                <a:latin typeface="Times New Roman" panose="02020603050405020304" pitchFamily="18" charset="0"/>
                <a:cs typeface="Times New Roman" panose="02020603050405020304" pitchFamily="18" charset="0"/>
              </a:rPr>
              <a:t>sewage(raw, untreated), urban runoff, industrial </a:t>
            </a:r>
            <a:r>
              <a:rPr lang="en-US" sz="2600" dirty="0" smtClean="0">
                <a:latin typeface="Times New Roman" panose="02020603050405020304" pitchFamily="18" charset="0"/>
                <a:cs typeface="Times New Roman" panose="02020603050405020304" pitchFamily="18" charset="0"/>
              </a:rPr>
              <a:t>effluents</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smtClean="0">
                <a:latin typeface="Times New Roman" panose="02020603050405020304" pitchFamily="18" charset="0"/>
                <a:cs typeface="Times New Roman" panose="02020603050405020304" pitchFamily="18" charset="0"/>
              </a:rPr>
              <a:t>Effects: </a:t>
            </a:r>
            <a:r>
              <a:rPr lang="en-US" sz="2600" dirty="0" smtClean="0">
                <a:latin typeface="Times New Roman" panose="02020603050405020304" pitchFamily="18" charset="0"/>
                <a:cs typeface="Times New Roman" panose="02020603050405020304" pitchFamily="18" charset="0"/>
              </a:rPr>
              <a:t>When </a:t>
            </a:r>
            <a:r>
              <a:rPr lang="en-US" sz="2600" dirty="0" smtClean="0">
                <a:latin typeface="Times New Roman" panose="02020603050405020304" pitchFamily="18" charset="0"/>
                <a:cs typeface="Times New Roman" panose="02020603050405020304" pitchFamily="18" charset="0"/>
              </a:rPr>
              <a:t>an organic pollutants is discharged into a river, it is generally eliminated by the activities of </a:t>
            </a:r>
            <a:r>
              <a:rPr lang="en-US" sz="2600" dirty="0" smtClean="0">
                <a:latin typeface="Times New Roman" panose="02020603050405020304" pitchFamily="18" charset="0"/>
                <a:cs typeface="Times New Roman" panose="02020603050405020304" pitchFamily="18" charset="0"/>
              </a:rPr>
              <a:t>micro-organism. Micro-organism </a:t>
            </a:r>
            <a:r>
              <a:rPr lang="en-US" sz="2600" dirty="0" smtClean="0">
                <a:latin typeface="Times New Roman" panose="02020603050405020304" pitchFamily="18" charset="0"/>
                <a:cs typeface="Times New Roman" panose="02020603050405020304" pitchFamily="18" charset="0"/>
              </a:rPr>
              <a:t>required sufficient concentration of </a:t>
            </a:r>
            <a:r>
              <a:rPr lang="en-US" sz="2600" dirty="0" smtClean="0">
                <a:latin typeface="Times New Roman" panose="02020603050405020304" pitchFamily="18" charset="0"/>
                <a:cs typeface="Times New Roman" panose="02020603050405020304" pitchFamily="18" charset="0"/>
              </a:rPr>
              <a:t>oxygen to decompose organic pollutants resulting in decrease of </a:t>
            </a:r>
            <a:r>
              <a:rPr lang="en-US" sz="2600" dirty="0" smtClean="0">
                <a:latin typeface="Times New Roman" panose="02020603050405020304" pitchFamily="18" charset="0"/>
                <a:cs typeface="Times New Roman" panose="02020603050405020304" pitchFamily="18" charset="0"/>
              </a:rPr>
              <a:t>Dissolved Oxygen concentration </a:t>
            </a:r>
            <a:r>
              <a:rPr lang="en-US" sz="2600" dirty="0" smtClean="0">
                <a:latin typeface="Times New Roman" panose="02020603050405020304" pitchFamily="18" charset="0"/>
                <a:cs typeface="Times New Roman" panose="02020603050405020304" pitchFamily="18" charset="0"/>
              </a:rPr>
              <a:t>and increase in </a:t>
            </a:r>
            <a:r>
              <a:rPr lang="en-US" sz="2600" dirty="0" smtClean="0">
                <a:latin typeface="Times New Roman" panose="02020603050405020304" pitchFamily="18" charset="0"/>
                <a:cs typeface="Times New Roman" panose="02020603050405020304" pitchFamily="18" charset="0"/>
              </a:rPr>
              <a:t>BOD </a:t>
            </a:r>
            <a:r>
              <a:rPr lang="en-US" sz="2600" dirty="0" smtClean="0">
                <a:latin typeface="Times New Roman" panose="02020603050405020304" pitchFamily="18" charset="0"/>
                <a:cs typeface="Times New Roman" panose="02020603050405020304" pitchFamily="18" charset="0"/>
              </a:rPr>
              <a:t>load</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0" indent="0" algn="just">
              <a:buNone/>
            </a:pPr>
            <a:endParaRPr lang="en-I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48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9071DC-E6A5-4546-851E-E993F15EDEDE}"/>
              </a:ext>
            </a:extLst>
          </p:cNvPr>
          <p:cNvSpPr>
            <a:spLocks noGrp="1"/>
          </p:cNvSpPr>
          <p:nvPr>
            <p:ph idx="1"/>
          </p:nvPr>
        </p:nvSpPr>
        <p:spPr>
          <a:xfrm>
            <a:off x="609600" y="228600"/>
            <a:ext cx="7886700" cy="4652963"/>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At high BOD levels</a:t>
            </a:r>
            <a:r>
              <a:rPr lang="en-US" sz="2200" dirty="0">
                <a:latin typeface="Times New Roman" panose="02020603050405020304" pitchFamily="18" charset="0"/>
                <a:cs typeface="Times New Roman" panose="02020603050405020304" pitchFamily="18" charset="0"/>
              </a:rPr>
              <a:t>, organisms such as macro invertebrates that are more tolerant of lower dissolved oxygen (DO), i.e., leeches and sludge worms may appear and become numerous.</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Organisms which survive on higher DO levels, i.e., Caddisfly Larvae and Mayfly Nymphs will not survive.</a:t>
            </a:r>
            <a:endParaRPr lang="en-IN"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76D8D97-B762-442B-83E2-49A8DBA3B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911" y="2562338"/>
            <a:ext cx="2825750" cy="2609850"/>
          </a:xfrm>
          <a:prstGeom prst="rect">
            <a:avLst/>
          </a:prstGeom>
        </p:spPr>
      </p:pic>
      <p:pic>
        <p:nvPicPr>
          <p:cNvPr id="7" name="Picture 6">
            <a:extLst>
              <a:ext uri="{FF2B5EF4-FFF2-40B4-BE49-F238E27FC236}">
                <a16:creationId xmlns:a16="http://schemas.microsoft.com/office/drawing/2014/main" xmlns="" id="{60FDC77D-74EA-4173-B688-096748CF8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913" y="2562338"/>
            <a:ext cx="3552824" cy="2609850"/>
          </a:xfrm>
          <a:prstGeom prst="rect">
            <a:avLst/>
          </a:prstGeom>
        </p:spPr>
      </p:pic>
      <p:sp>
        <p:nvSpPr>
          <p:cNvPr id="6" name="TextBox 5"/>
          <p:cNvSpPr txBox="1"/>
          <p:nvPr/>
        </p:nvSpPr>
        <p:spPr>
          <a:xfrm>
            <a:off x="1066800" y="5334000"/>
            <a:ext cx="7429500" cy="369332"/>
          </a:xfrm>
          <a:prstGeom prst="rect">
            <a:avLst/>
          </a:prstGeom>
          <a:noFill/>
        </p:spPr>
        <p:txBody>
          <a:bodyPr wrap="square" rtlCol="0">
            <a:spAutoFit/>
          </a:bodyPr>
          <a:lstStyle/>
          <a:p>
            <a:r>
              <a:rPr lang="en-US" b="1" dirty="0"/>
              <a:t> </a:t>
            </a:r>
            <a:r>
              <a:rPr lang="en-US" b="1" dirty="0" smtClean="0"/>
              <a:t>          CADDISFLY LARVAE                                         MAYFLY NYMPHS</a:t>
            </a:r>
            <a:endParaRPr lang="en-US" b="1" dirty="0"/>
          </a:p>
        </p:txBody>
      </p:sp>
    </p:spTree>
    <p:extLst>
      <p:ext uri="{BB962C8B-B14F-4D97-AF65-F5344CB8AC3E}">
        <p14:creationId xmlns:p14="http://schemas.microsoft.com/office/powerpoint/2010/main" val="209950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9E234A-B512-496E-80BC-85B5B8A5DCF9}"/>
              </a:ext>
            </a:extLst>
          </p:cNvPr>
          <p:cNvSpPr>
            <a:spLocks noGrp="1"/>
          </p:cNvSpPr>
          <p:nvPr>
            <p:ph idx="1"/>
          </p:nvPr>
        </p:nvSpPr>
        <p:spPr>
          <a:xfrm>
            <a:off x="457200" y="457200"/>
            <a:ext cx="7810500" cy="5867400"/>
          </a:xfrm>
        </p:spPr>
        <p:txBody>
          <a:bodyPr>
            <a:normAutofit/>
          </a:bodyPr>
          <a:lstStyle/>
          <a:p>
            <a:pPr marL="0" indent="0" algn="just">
              <a:buNone/>
            </a:pPr>
            <a:r>
              <a:rPr lang="en-US" sz="2200" b="1" dirty="0" smtClean="0">
                <a:latin typeface="Times New Roman" panose="02020603050405020304" pitchFamily="18" charset="0"/>
                <a:cs typeface="Times New Roman" panose="02020603050405020304" pitchFamily="18" charset="0"/>
              </a:rPr>
              <a:t>Pathogens:</a:t>
            </a:r>
            <a:endParaRPr lang="en-US" sz="2200" b="1"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A pathogen is usually defined as a micro-organism that causes, or can cause, disease</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Fecal </a:t>
            </a:r>
            <a:r>
              <a:rPr lang="en-US" sz="2200" dirty="0">
                <a:latin typeface="Times New Roman" panose="02020603050405020304" pitchFamily="18" charset="0"/>
                <a:cs typeface="Times New Roman" panose="02020603050405020304" pitchFamily="18" charset="0"/>
              </a:rPr>
              <a:t>contamination of water can introduce a variety of pathogens into waterways, including </a:t>
            </a:r>
            <a:r>
              <a:rPr lang="en-US" sz="2200" b="1" dirty="0">
                <a:latin typeface="Times New Roman" panose="02020603050405020304" pitchFamily="18" charset="0"/>
                <a:cs typeface="Times New Roman" panose="02020603050405020304" pitchFamily="18" charset="0"/>
              </a:rPr>
              <a:t>bacteria</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viruses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protozoa</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helminths</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most frequently used indicators in the </a:t>
            </a:r>
            <a:r>
              <a:rPr lang="en-US" sz="2200" dirty="0" smtClean="0">
                <a:latin typeface="Times New Roman" panose="02020603050405020304" pitchFamily="18" charset="0"/>
                <a:cs typeface="Times New Roman" panose="02020603050405020304" pitchFamily="18" charset="0"/>
              </a:rPr>
              <a:t>fecal </a:t>
            </a:r>
            <a:r>
              <a:rPr lang="en-US" sz="2200" dirty="0" smtClean="0">
                <a:latin typeface="Times New Roman" panose="02020603050405020304" pitchFamily="18" charset="0"/>
                <a:cs typeface="Times New Roman" panose="02020603050405020304" pitchFamily="18" charset="0"/>
              </a:rPr>
              <a:t>pollution are the coliform </a:t>
            </a:r>
            <a:r>
              <a:rPr lang="en-US" sz="2200" dirty="0" smtClean="0">
                <a:latin typeface="Times New Roman" panose="02020603050405020304" pitchFamily="18" charset="0"/>
                <a:cs typeface="Times New Roman" panose="02020603050405020304" pitchFamily="18" charset="0"/>
              </a:rPr>
              <a:t>bacterium(e.g. </a:t>
            </a:r>
            <a:r>
              <a:rPr lang="en-US" sz="2200" i="1" dirty="0" smtClean="0">
                <a:latin typeface="Times New Roman" panose="02020603050405020304" pitchFamily="18" charset="0"/>
                <a:cs typeface="Times New Roman" panose="02020603050405020304" pitchFamily="18" charset="0"/>
              </a:rPr>
              <a:t>E.coli</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Fecal </a:t>
            </a:r>
            <a:r>
              <a:rPr lang="en-US" sz="2200" dirty="0" smtClean="0">
                <a:latin typeface="Times New Roman" panose="02020603050405020304" pitchFamily="18" charset="0"/>
                <a:cs typeface="Times New Roman" panose="02020603050405020304" pitchFamily="18" charset="0"/>
              </a:rPr>
              <a:t>streptococci and </a:t>
            </a:r>
            <a:r>
              <a:rPr lang="en-US" sz="2200" i="1" dirty="0" smtClean="0">
                <a:latin typeface="Times New Roman" panose="02020603050405020304" pitchFamily="18" charset="0"/>
                <a:cs typeface="Times New Roman" panose="02020603050405020304" pitchFamily="18" charset="0"/>
              </a:rPr>
              <a:t>Clostridium</a:t>
            </a:r>
            <a:r>
              <a:rPr lang="en-US" sz="2200" i="1" dirty="0" smtClean="0">
                <a:latin typeface="Times New Roman" panose="02020603050405020304" pitchFamily="18" charset="0"/>
                <a:cs typeface="Times New Roman" panose="02020603050405020304" pitchFamily="18" charset="0"/>
              </a:rPr>
              <a:t>.</a:t>
            </a:r>
          </a:p>
          <a:p>
            <a:pPr algn="just"/>
            <a:endParaRPr lang="en-US" sz="2200" i="1" dirty="0" smtClean="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Sources</a:t>
            </a:r>
            <a:r>
              <a:rPr lang="en-US" sz="2200" i="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Sewage effluent, Domestic effluent, Industrial effluent</a:t>
            </a:r>
            <a:endParaRPr lang="en-I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027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3500</TotalTime>
  <Words>3405</Words>
  <Application>Microsoft Office PowerPoint</Application>
  <PresentationFormat>On-screen Show (4:3)</PresentationFormat>
  <Paragraphs>320</Paragraphs>
  <Slides>59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Times New Roman</vt:lpstr>
      <vt:lpstr>Office Theme</vt:lpstr>
      <vt:lpstr>DEPARTMENT OF ZOOLOGY PATNA UNIVERSITY,PATNA</vt:lpstr>
      <vt:lpstr>PowerPoint Presentation</vt:lpstr>
      <vt:lpstr>INTRODUCTION:</vt:lpstr>
      <vt:lpstr>PowerPoint Presentation</vt:lpstr>
      <vt:lpstr>Non-point source</vt:lpstr>
      <vt:lpstr>Point Source</vt:lpstr>
      <vt:lpstr>TYPES OF POLLUTANTS</vt:lpstr>
      <vt:lpstr>PowerPoint Presentation</vt:lpstr>
      <vt:lpstr>PowerPoint Presentation</vt:lpstr>
      <vt:lpstr>BACTERIA</vt:lpstr>
      <vt:lpstr>VIRUSES</vt:lpstr>
      <vt:lpstr>PROTOZOANS</vt:lpstr>
      <vt:lpstr>HELMINTHS</vt:lpstr>
      <vt:lpstr>PowerPoint Presentation</vt:lpstr>
      <vt:lpstr>PowerPoint Presentation</vt:lpstr>
      <vt:lpstr>PowerPoint Presentation</vt:lpstr>
      <vt:lpstr>PowerPoint Presentation</vt:lpstr>
      <vt:lpstr>SOURCES AND SETTINGS OF EXPOSURE</vt:lpstr>
      <vt:lpstr> ROUTES FOR ENTRY OF PESTICIDES INTO WATER</vt:lpstr>
      <vt:lpstr>Pesticide drift</vt:lpstr>
      <vt:lpstr>ECOLOGICAL EFFECTS</vt:lpstr>
      <vt:lpstr>PowerPoint Presentation</vt:lpstr>
      <vt:lpstr>EFFECTS AT THE ORGANISM OR ECOLOGICAL LEVEL</vt:lpstr>
      <vt:lpstr>PowerPoint Presentation</vt:lpstr>
      <vt:lpstr>PowerPoint Presentation</vt:lpstr>
      <vt:lpstr>PowerPoint Presentation</vt:lpstr>
      <vt:lpstr>PowerPoint Presentation</vt:lpstr>
      <vt:lpstr>PowerPoint Presentation</vt:lpstr>
      <vt:lpstr>MINAMATA DISEASE</vt:lpstr>
      <vt:lpstr>PowerPoint Presentation</vt:lpstr>
      <vt:lpstr>PowerPoint Presentation</vt:lpstr>
      <vt:lpstr>Fluorosis crippling in India</vt:lpstr>
      <vt:lpstr>PowerPoint Presentation</vt:lpstr>
      <vt:lpstr>Arsenicosis</vt:lpstr>
      <vt:lpstr>5.Thermal pollution</vt:lpstr>
      <vt:lpstr>Iceland Geothermal Power Plant</vt:lpstr>
      <vt:lpstr>PowerPoint Presentation</vt:lpstr>
      <vt:lpstr>      6.OIL POLLUTANTS</vt:lpstr>
      <vt:lpstr>Exxon Valdez oil spill-The Exxon Valdez oil spill occurred in Prince William Sound, Alaska, March 24,1989, when Exxon Valdez, an oil tanker owned by Exxon Shipping Company, bound for Long Beach, California, struck Prince William Sound’s Bligh Reef, Alaska </vt:lpstr>
      <vt:lpstr>7. RADIOACTIVE POLLUTANT</vt:lpstr>
      <vt:lpstr>PowerPoint Presentation</vt:lpstr>
      <vt:lpstr>PowerPoint Presentation</vt:lpstr>
      <vt:lpstr>Radiation can harm biological systems by damaging the DNA of cells</vt:lpstr>
      <vt:lpstr>8.POLLUTION DUE TO SEDIMENS:</vt:lpstr>
      <vt:lpstr>PowerPoint Presentation</vt:lpstr>
      <vt:lpstr>PowerPoint Presentation</vt:lpstr>
      <vt:lpstr>PowerPoint Presentation</vt:lpstr>
      <vt:lpstr>Biological treatment</vt:lpstr>
      <vt:lpstr>Sewage treatment-Removing contaminants from municipal wastewater, containing mainly domestic effluent and some industrial effluent.</vt:lpstr>
      <vt:lpstr>Primary treatment:</vt:lpstr>
      <vt:lpstr>PowerPoint Presentation</vt:lpstr>
      <vt:lpstr>PowerPoint Presentation</vt:lpstr>
      <vt:lpstr>Main processes used during secondary treatment Trickling filters</vt:lpstr>
      <vt:lpstr>PowerPoint Presentation</vt:lpstr>
      <vt:lpstr>PowerPoint Presentation</vt:lpstr>
      <vt:lpstr>PowerPoint Presentation</vt:lpstr>
      <vt:lpstr>PowerPoint Presentation</vt:lpstr>
      <vt:lpstr>ABATEMENT OF WATER POLLUTION AND IMPROVEMENT OF WATER QUALITY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Anupma</cp:lastModifiedBy>
  <cp:revision>363</cp:revision>
  <dcterms:created xsi:type="dcterms:W3CDTF">2020-03-23T04:18:58Z</dcterms:created>
  <dcterms:modified xsi:type="dcterms:W3CDTF">2020-04-14T12:26:36Z</dcterms:modified>
</cp:coreProperties>
</file>